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379" r:id="rId2"/>
    <p:sldId id="350" r:id="rId3"/>
    <p:sldId id="380" r:id="rId4"/>
    <p:sldId id="400" r:id="rId5"/>
    <p:sldId id="419" r:id="rId6"/>
    <p:sldId id="420" r:id="rId7"/>
    <p:sldId id="398" r:id="rId8"/>
    <p:sldId id="422" r:id="rId9"/>
    <p:sldId id="421" r:id="rId10"/>
    <p:sldId id="423" r:id="rId11"/>
    <p:sldId id="424" r:id="rId12"/>
    <p:sldId id="425" r:id="rId13"/>
    <p:sldId id="426" r:id="rId14"/>
    <p:sldId id="440" r:id="rId15"/>
    <p:sldId id="441" r:id="rId16"/>
    <p:sldId id="442" r:id="rId17"/>
    <p:sldId id="443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4400" b="0" i="0" u="none" kern="1200" baseline="20000">
        <a:solidFill>
          <a:srgbClr val="FF0066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4400" b="0" i="0" u="none" kern="1200" baseline="20000">
        <a:solidFill>
          <a:srgbClr val="FF0066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4400" b="0" i="0" u="none" kern="1200" baseline="20000">
        <a:solidFill>
          <a:srgbClr val="FF0066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4400" b="0" i="0" u="none" kern="1200" baseline="20000">
        <a:solidFill>
          <a:srgbClr val="FF0066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4400" b="0" i="0" u="none" kern="1200" baseline="20000">
        <a:solidFill>
          <a:srgbClr val="FF0066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4400" b="0" i="0" u="none" kern="1200" baseline="20000">
        <a:solidFill>
          <a:srgbClr val="FF0066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4400" b="0" i="0" u="none" kern="1200" baseline="20000">
        <a:solidFill>
          <a:srgbClr val="FF0066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4400" b="0" i="0" u="none" kern="1200" baseline="20000">
        <a:solidFill>
          <a:srgbClr val="FF0066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4400" b="0" i="0" u="none" kern="1200" baseline="20000">
        <a:solidFill>
          <a:srgbClr val="FF0066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FF6600"/>
    <a:srgbClr val="FFFFFF"/>
    <a:srgbClr val="003366"/>
    <a:srgbClr val="000099"/>
    <a:srgbClr val="0000FF"/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432" y="1116"/>
      </p:cViewPr>
      <p:guideLst>
        <p:guide orient="horz" pos="2122"/>
        <p:guide pos="29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 baseline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baseline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2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 baseline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zh-CN" sz="1200" baseline="0" dirty="0">
                <a:solidFill>
                  <a:schemeClr val="tx1"/>
                </a:solidFill>
              </a:rPr>
              <a:pPr lvl="0" algn="r" eaLnBrk="1" hangingPunct="1"/>
              <a:t>‹#›</a:t>
            </a:fld>
            <a:endParaRPr lang="zh-CN" altLang="zh-CN" sz="1200" baseline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anose="020B0604020202020204" pitchFamily="34" charset="0"/>
              <a:buChar char="•"/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4400" b="0" i="0" u="none" strike="noStrike" kern="1200" cap="none" spc="0" normalizeH="0" baseline="2000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4400" b="0" i="0" u="none" strike="noStrike" kern="1200" cap="none" spc="0" normalizeH="0" baseline="2000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Oval 8"/>
          <p:cNvSpPr/>
          <p:nvPr/>
        </p:nvSpPr>
        <p:spPr>
          <a:xfrm>
            <a:off x="4297363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4400" b="0" i="0" u="none" strike="noStrike" kern="1200" cap="none" spc="0" normalizeH="0" baseline="2000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/>
          <a:p>
            <a:fld id="{9A0DB2DC-4C9A-4742-B13C-FB6460FD3503}" type="slidenum">
              <a:rPr lang="zh-CN" altLang="zh-CN" dirty="0">
                <a:latin typeface="Century Gothic" panose="020B0502020202020204" pitchFamily="34" charset="0"/>
              </a:rPr>
              <a:pPr/>
              <a:t>‹#›</a:t>
            </a:fld>
            <a:endParaRPr lang="zh-CN" altLang="zh-CN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2000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>
              <a:defRPr sz="1200">
                <a:solidFill>
                  <a:srgbClr val="595959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fld id="{9A0DB2DC-4C9A-4742-B13C-FB6460FD3503}" type="slidenum">
              <a:rPr lang="zh-CN" altLang="zh-CN" dirty="0"/>
              <a:pPr lvl="0"/>
              <a:t>‹#›</a:t>
            </a:fld>
            <a:endParaRPr lang="zh-CN" altLang="zh-CN" dirty="0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2000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4400" b="0" i="0" u="none" strike="noStrike" kern="1200" cap="none" spc="0" normalizeH="0" baseline="2000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25450" y="2205038"/>
            <a:ext cx="8208963" cy="2089150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dobe 仿宋 Std R" panose="02020400000000000000" pitchFamily="18" charset="-122"/>
                <a:ea typeface="Adobe 仿宋 Std R" panose="02020400000000000000" pitchFamily="18" charset="-122"/>
                <a:cs typeface="+mj-cs"/>
              </a:rPr>
              <a:t>双流区崔正淳名师工作室</a:t>
            </a: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dobe 仿宋 Std R" panose="02020400000000000000" pitchFamily="18" charset="-122"/>
                <a:ea typeface="Adobe 仿宋 Std R" panose="02020400000000000000" pitchFamily="18" charset="-122"/>
                <a:cs typeface="+mj-cs"/>
              </a:rPr>
              <a:t/>
            </a:r>
            <a:b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dobe 仿宋 Std R" panose="02020400000000000000" pitchFamily="18" charset="-122"/>
                <a:ea typeface="Adobe 仿宋 Std R" panose="02020400000000000000" pitchFamily="18" charset="-122"/>
                <a:cs typeface="+mj-cs"/>
              </a:rPr>
            </a:b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dobe 仿宋 Std R" panose="02020400000000000000" pitchFamily="18" charset="-122"/>
                <a:ea typeface="Adobe 仿宋 Std R" panose="02020400000000000000" pitchFamily="18" charset="-122"/>
                <a:cs typeface="+mj-cs"/>
              </a:rPr>
              <a:t>公开课课件</a:t>
            </a: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dobe 仿宋 Std R" panose="02020400000000000000" pitchFamily="18" charset="-122"/>
                <a:ea typeface="Adobe 仿宋 Std R" panose="02020400000000000000" pitchFamily="18" charset="-122"/>
                <a:cs typeface="+mj-cs"/>
              </a:rPr>
              <a:t/>
            </a:r>
            <a:b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Adobe 仿宋 Std R" panose="02020400000000000000" pitchFamily="18" charset="-122"/>
                <a:ea typeface="Adobe 仿宋 Std R" panose="02020400000000000000" pitchFamily="18" charset="-122"/>
                <a:cs typeface="+mj-cs"/>
              </a:rPr>
            </a:b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Adobe 仿宋 Std R" panose="02020400000000000000" pitchFamily="18" charset="-122"/>
              <a:ea typeface="Adobe 仿宋 Std R" panose="02020400000000000000" pitchFamily="18" charset="-122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16238" y="4724400"/>
            <a:ext cx="6832600" cy="889000"/>
          </a:xfr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双流中学杨朝军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130" y="66040"/>
            <a:ext cx="9378315" cy="538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baseline="0">
                <a:solidFill>
                  <a:srgbClr val="FF0000"/>
                </a:solidFill>
              </a:rPr>
              <a:t>活动三：电离平衡常数（电离常数）及计算</a:t>
            </a:r>
          </a:p>
          <a:p>
            <a:r>
              <a:rPr lang="zh-CN" altLang="en-US" sz="3200" baseline="0">
                <a:solidFill>
                  <a:schemeClr val="tx1"/>
                </a:solidFill>
              </a:rPr>
              <a:t>1、电离平衡常数</a:t>
            </a:r>
          </a:p>
          <a:p>
            <a:r>
              <a:rPr lang="zh-CN" altLang="en-US" sz="3200" baseline="0">
                <a:solidFill>
                  <a:schemeClr val="tx1"/>
                </a:solidFill>
              </a:rPr>
              <a:t>①表达式</a:t>
            </a:r>
          </a:p>
          <a:p>
            <a:r>
              <a:rPr lang="zh-CN" altLang="en-US" sz="3200" baseline="0">
                <a:solidFill>
                  <a:schemeClr val="tx1"/>
                </a:solidFill>
              </a:rPr>
              <a:t>                                           ，</a:t>
            </a: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endParaRPr lang="zh-CN" altLang="en-US" sz="2800" baseline="0">
              <a:solidFill>
                <a:schemeClr val="tx1"/>
              </a:solidFill>
            </a:endParaRPr>
          </a:p>
          <a:p>
            <a:r>
              <a:rPr lang="zh-CN" altLang="en-US" sz="2800" baseline="0">
                <a:solidFill>
                  <a:schemeClr val="tx1"/>
                </a:solidFill>
              </a:rPr>
              <a:t>Ka</a:t>
            </a:r>
            <a:r>
              <a:rPr lang="zh-CN" altLang="en-US" sz="2800" baseline="-25000">
                <a:solidFill>
                  <a:schemeClr val="tx1"/>
                </a:solidFill>
              </a:rPr>
              <a:t>1</a:t>
            </a:r>
            <a:r>
              <a:rPr lang="zh-CN" altLang="en-US" sz="2800" baseline="0">
                <a:solidFill>
                  <a:schemeClr val="tx1"/>
                </a:solidFill>
              </a:rPr>
              <a:t>与Ka</a:t>
            </a:r>
            <a:r>
              <a:rPr lang="zh-CN" altLang="en-US" sz="2800" baseline="-25000">
                <a:solidFill>
                  <a:schemeClr val="tx1"/>
                </a:solidFill>
              </a:rPr>
              <a:t>2</a:t>
            </a:r>
            <a:r>
              <a:rPr lang="zh-CN" altLang="en-US" sz="2800" baseline="0">
                <a:solidFill>
                  <a:schemeClr val="tx1"/>
                </a:solidFill>
              </a:rPr>
              <a:t>的大小关系是</a:t>
            </a:r>
            <a:r>
              <a:rPr lang="zh-CN" altLang="en-US" sz="2800" u="sng" baseline="0">
                <a:solidFill>
                  <a:schemeClr val="tx1"/>
                </a:solidFill>
              </a:rPr>
              <a:t>                                </a:t>
            </a:r>
            <a:r>
              <a:rPr lang="zh-CN" altLang="en-US" sz="2800" baseline="0">
                <a:solidFill>
                  <a:schemeClr val="tx1"/>
                </a:solidFill>
              </a:rPr>
              <a:t>。</a:t>
            </a:r>
          </a:p>
          <a:p>
            <a:endParaRPr lang="zh-CN" altLang="en-US" sz="3200" baseline="0">
              <a:solidFill>
                <a:schemeClr val="tx1"/>
              </a:solidFill>
            </a:endParaRPr>
          </a:p>
        </p:txBody>
      </p:sp>
      <p:pic>
        <p:nvPicPr>
          <p:cNvPr id="12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150" y="1637030"/>
            <a:ext cx="5029835" cy="2587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5339080" y="1907540"/>
            <a:ext cx="3265170" cy="1850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B0F0"/>
                </a:solidFill>
              </a:rPr>
              <a:t>Ka=</a:t>
            </a:r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5339080" y="2473960"/>
            <a:ext cx="3258185" cy="5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B0F0"/>
                </a:solidFill>
              </a:rPr>
              <a:t>Kb=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339080" y="3163570"/>
            <a:ext cx="3506470" cy="5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B0F0"/>
                </a:solidFill>
                <a:effectLst/>
              </a:rPr>
              <a:t>Ka</a:t>
            </a:r>
            <a:r>
              <a:rPr lang="en-US" altLang="zh-CN" baseline="-25000">
                <a:solidFill>
                  <a:srgbClr val="00B0F0"/>
                </a:solidFill>
                <a:effectLst/>
              </a:rPr>
              <a:t>1</a:t>
            </a:r>
            <a:r>
              <a:rPr lang="en-US" altLang="zh-CN">
                <a:solidFill>
                  <a:srgbClr val="00B0F0"/>
                </a:solidFill>
                <a:effectLst/>
              </a:rPr>
              <a:t>=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39080" y="3757930"/>
            <a:ext cx="3874770" cy="5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B0F0"/>
                </a:solidFill>
              </a:rPr>
              <a:t>Ka</a:t>
            </a:r>
            <a:r>
              <a:rPr lang="en-US" altLang="zh-CN" baseline="-25000">
                <a:solidFill>
                  <a:srgbClr val="00B0F0"/>
                </a:solidFill>
              </a:rPr>
              <a:t>2</a:t>
            </a:r>
            <a:r>
              <a:rPr lang="en-US" altLang="zh-CN">
                <a:solidFill>
                  <a:srgbClr val="00B0F0"/>
                </a:solidFill>
              </a:rPr>
              <a:t>=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15925" y="5106670"/>
            <a:ext cx="840422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baseline="0">
                <a:solidFill>
                  <a:srgbClr val="FF0000"/>
                </a:solidFill>
                <a:sym typeface="+mn-ea"/>
              </a:rPr>
              <a:t>归纳与总结：</a:t>
            </a:r>
            <a:r>
              <a:rPr lang="zh-CN" altLang="en-US" sz="3200" baseline="0">
                <a:solidFill>
                  <a:schemeClr val="tx1"/>
                </a:solidFill>
                <a:sym typeface="+mn-ea"/>
              </a:rPr>
              <a:t>多元弱酸的电离是分步进行的，其各步电离程度依次</a:t>
            </a:r>
            <a:r>
              <a:rPr lang="zh-CN" altLang="en-US" sz="3200" u="sng" baseline="0">
                <a:solidFill>
                  <a:schemeClr val="tx1"/>
                </a:solidFill>
                <a:sym typeface="+mn-ea"/>
              </a:rPr>
              <a:t>             </a:t>
            </a:r>
            <a:r>
              <a:rPr lang="zh-CN" altLang="en-US" sz="3200" baseline="0">
                <a:solidFill>
                  <a:schemeClr val="tx1"/>
                </a:solidFill>
                <a:sym typeface="+mn-ea"/>
              </a:rPr>
              <a:t>，其c（H</a:t>
            </a:r>
            <a:r>
              <a:rPr lang="zh-CN" altLang="en-US" sz="3200" baseline="30000">
                <a:solidFill>
                  <a:schemeClr val="tx1"/>
                </a:solidFill>
                <a:sym typeface="+mn-ea"/>
              </a:rPr>
              <a:t>+</a:t>
            </a:r>
            <a:r>
              <a:rPr lang="zh-CN" altLang="en-US" sz="3200" baseline="0">
                <a:solidFill>
                  <a:schemeClr val="tx1"/>
                </a:solidFill>
                <a:sym typeface="+mn-ea"/>
              </a:rPr>
              <a:t>）的</a:t>
            </a:r>
          </a:p>
          <a:p>
            <a:r>
              <a:rPr lang="zh-CN" altLang="en-US" sz="3200" baseline="0">
                <a:solidFill>
                  <a:schemeClr val="tx1"/>
                </a:solidFill>
                <a:sym typeface="+mn-ea"/>
              </a:rPr>
              <a:t>大小主要由第</a:t>
            </a:r>
            <a:r>
              <a:rPr lang="zh-CN" altLang="en-US" sz="3200" u="sng" baseline="0">
                <a:solidFill>
                  <a:schemeClr val="tx1"/>
                </a:solidFill>
                <a:sym typeface="+mn-ea"/>
              </a:rPr>
              <a:t>          </a:t>
            </a:r>
            <a:r>
              <a:rPr lang="zh-CN" altLang="en-US" sz="3200" baseline="0">
                <a:solidFill>
                  <a:schemeClr val="tx1"/>
                </a:solidFill>
                <a:sym typeface="+mn-ea"/>
              </a:rPr>
              <a:t>步电离决定。</a:t>
            </a:r>
            <a:endParaRPr lang="zh-CN" altLang="en-US" sz="3200" baseline="0">
              <a:solidFill>
                <a:schemeClr val="tx1"/>
              </a:solidFill>
            </a:endParaRPr>
          </a:p>
          <a:p>
            <a:endParaRPr lang="zh-CN" altLang="en-US" sz="3200" baseline="0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023360" y="4288790"/>
            <a:ext cx="2559050" cy="5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Ka</a:t>
            </a:r>
            <a:r>
              <a:rPr lang="en-US" altLang="zh-CN" baseline="-25000"/>
              <a:t>1 </a:t>
            </a:r>
            <a:r>
              <a:rPr lang="en-US" altLang="zh-CN"/>
              <a:t>&gt;&gt; Ka</a:t>
            </a:r>
            <a:r>
              <a:rPr lang="en-US" altLang="zh-CN" baseline="-25000"/>
              <a:t>2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404360" y="5596890"/>
            <a:ext cx="1306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aseline="0">
                <a:solidFill>
                  <a:srgbClr val="FF0000"/>
                </a:solidFill>
              </a:rPr>
              <a:t>减弱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227705" y="6118860"/>
            <a:ext cx="79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baseline="0"/>
              <a:t>一</a:t>
            </a: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1300" y="458470"/>
            <a:ext cx="8296275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baseline="0">
                <a:solidFill>
                  <a:schemeClr val="tx1"/>
                </a:solidFill>
              </a:rPr>
              <a:t>②影响因素</a:t>
            </a:r>
            <a:endParaRPr lang="zh-CN" altLang="en-US" sz="3200" b="1" baseline="0">
              <a:solidFill>
                <a:schemeClr val="tx1"/>
              </a:solidFill>
            </a:endParaRPr>
          </a:p>
          <a:p>
            <a:r>
              <a:rPr lang="zh-CN" altLang="en-US" sz="2800" b="1" baseline="0">
                <a:solidFill>
                  <a:schemeClr val="tx1"/>
                </a:solidFill>
              </a:rPr>
              <a:t>电离平衡常数</a:t>
            </a:r>
            <a:r>
              <a:rPr lang="zh-CN" altLang="en-US" sz="2800" b="1" baseline="0">
                <a:solidFill>
                  <a:srgbClr val="FF0000"/>
                </a:solidFill>
              </a:rPr>
              <a:t>只受温度影响</a:t>
            </a:r>
            <a:r>
              <a:rPr lang="zh-CN" altLang="en-US" sz="2800" b="1" baseline="0">
                <a:solidFill>
                  <a:schemeClr val="tx1"/>
                </a:solidFill>
              </a:rPr>
              <a:t>，与弱电解质的浓度大小无关</a:t>
            </a:r>
          </a:p>
          <a:p>
            <a:endParaRPr lang="zh-CN" altLang="en-US" sz="2800" b="1" baseline="0">
              <a:solidFill>
                <a:schemeClr val="tx1"/>
              </a:solidFill>
            </a:endParaRPr>
          </a:p>
          <a:p>
            <a:r>
              <a:rPr lang="zh-CN" altLang="en-US" sz="2800" b="1" baseline="0">
                <a:solidFill>
                  <a:schemeClr val="tx1"/>
                </a:solidFill>
              </a:rPr>
              <a:t>③电离平衡常数的意义与应用</a:t>
            </a:r>
          </a:p>
          <a:p>
            <a:r>
              <a:rPr lang="zh-CN" altLang="en-US" sz="2800" b="1" baseline="0">
                <a:solidFill>
                  <a:srgbClr val="FF0000"/>
                </a:solidFill>
                <a:latin typeface="宋体" panose="02010600030101010101" pitchFamily="2" charset="-122"/>
              </a:rPr>
              <a:t>＊</a:t>
            </a:r>
            <a:r>
              <a:rPr lang="zh-CN" altLang="en-US" sz="2800" b="1" baseline="0">
                <a:solidFill>
                  <a:srgbClr val="FF0000"/>
                </a:solidFill>
              </a:rPr>
              <a:t>电离常数越大</a:t>
            </a:r>
            <a:r>
              <a:rPr lang="zh-CN" altLang="en-US" sz="2800" b="1" baseline="0">
                <a:solidFill>
                  <a:schemeClr val="tx1"/>
                </a:solidFill>
              </a:rPr>
              <a:t>，弱电解质的</a:t>
            </a:r>
            <a:r>
              <a:rPr lang="zh-CN" altLang="en-US" sz="2800" b="1" baseline="0">
                <a:solidFill>
                  <a:srgbClr val="FF0000"/>
                </a:solidFill>
              </a:rPr>
              <a:t>电离程度越大</a:t>
            </a:r>
            <a:r>
              <a:rPr lang="zh-CN" altLang="en-US" sz="2800" b="1" baseline="0">
                <a:solidFill>
                  <a:schemeClr val="tx1"/>
                </a:solidFill>
              </a:rPr>
              <a:t>；</a:t>
            </a:r>
          </a:p>
          <a:p>
            <a:r>
              <a:rPr lang="zh-CN" altLang="en-US" sz="2800" b="1" baseline="0">
                <a:solidFill>
                  <a:schemeClr val="tx1"/>
                </a:solidFill>
                <a:latin typeface="宋体" panose="02010600030101010101" pitchFamily="2" charset="-122"/>
              </a:rPr>
              <a:t>＊</a:t>
            </a:r>
            <a:r>
              <a:rPr lang="zh-CN" altLang="en-US" sz="2800" b="1" baseline="0">
                <a:solidFill>
                  <a:schemeClr val="tx1"/>
                </a:solidFill>
              </a:rPr>
              <a:t>判断复分解反应是否发生，一般符合“</a:t>
            </a:r>
            <a:r>
              <a:rPr lang="zh-CN" altLang="en-US" sz="2800" b="1" baseline="0">
                <a:solidFill>
                  <a:srgbClr val="FF0000"/>
                </a:solidFill>
              </a:rPr>
              <a:t>强酸制弱</a:t>
            </a:r>
          </a:p>
          <a:p>
            <a:r>
              <a:rPr lang="zh-CN" altLang="en-US" sz="2800" b="1" baseline="0">
                <a:solidFill>
                  <a:srgbClr val="FF0000"/>
                </a:solidFill>
              </a:rPr>
              <a:t>    酸</a:t>
            </a:r>
            <a:r>
              <a:rPr lang="zh-CN" altLang="en-US" sz="2800" b="1" baseline="0">
                <a:solidFill>
                  <a:schemeClr val="tx1"/>
                </a:solidFill>
              </a:rPr>
              <a:t>”规律</a:t>
            </a:r>
          </a:p>
          <a:p>
            <a:endParaRPr lang="zh-CN" altLang="en-US" sz="2800" b="1" baseline="0">
              <a:solidFill>
                <a:schemeClr val="tx1"/>
              </a:solidFill>
            </a:endParaRPr>
          </a:p>
          <a:p>
            <a:r>
              <a:rPr lang="en-US" altLang="zh-CN" sz="2800" b="1" baseline="0">
                <a:solidFill>
                  <a:schemeClr val="tx1"/>
                </a:solidFill>
              </a:rPr>
              <a:t>2.</a:t>
            </a:r>
            <a:r>
              <a:rPr lang="zh-CN" altLang="en-US" sz="2800" b="1" baseline="0">
                <a:solidFill>
                  <a:srgbClr val="FF0000"/>
                </a:solidFill>
              </a:rPr>
              <a:t>电离度（α）</a:t>
            </a:r>
            <a:r>
              <a:rPr lang="zh-CN" altLang="en-US" sz="2800" b="1" baseline="0">
                <a:solidFill>
                  <a:schemeClr val="tx1"/>
                </a:solidFill>
              </a:rPr>
              <a:t>(弱电解质的电离转化率）</a:t>
            </a:r>
          </a:p>
          <a:p>
            <a:endParaRPr lang="zh-CN" altLang="en-US" sz="2800" b="1" baseline="0">
              <a:solidFill>
                <a:schemeClr val="tx1"/>
              </a:solidFill>
            </a:endParaRPr>
          </a:p>
          <a:p>
            <a:r>
              <a:rPr lang="zh-CN" altLang="en-US" sz="2800" b="1" baseline="0">
                <a:solidFill>
                  <a:schemeClr val="tx1"/>
                </a:solidFill>
              </a:rPr>
              <a:t>  </a:t>
            </a:r>
            <a:endParaRPr lang="zh-CN" altLang="en-US" sz="2800" b="1" baseline="0">
              <a:solidFill>
                <a:srgbClr val="FF0000"/>
              </a:solidFill>
            </a:endParaRP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85850" y="5720715"/>
            <a:ext cx="5604510" cy="9982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85850" y="4933315"/>
            <a:ext cx="5257165" cy="787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5950" y="815340"/>
            <a:ext cx="750252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aseline="0">
                <a:solidFill>
                  <a:schemeClr val="tx1"/>
                </a:solidFill>
              </a:rPr>
              <a:t>课堂练习</a:t>
            </a:r>
            <a:r>
              <a:rPr lang="en-US" altLang="zh-CN" sz="3600" baseline="0">
                <a:solidFill>
                  <a:schemeClr val="tx1"/>
                </a:solidFill>
              </a:rPr>
              <a:t>2</a:t>
            </a:r>
          </a:p>
          <a:p>
            <a:endParaRPr lang="en-US" altLang="zh-CN" sz="3600" baseline="0">
              <a:solidFill>
                <a:schemeClr val="tx1"/>
              </a:solidFill>
            </a:endParaRPr>
          </a:p>
          <a:p>
            <a:r>
              <a:rPr lang="zh-CN" altLang="en-US" sz="3600" baseline="0">
                <a:solidFill>
                  <a:srgbClr val="FF0000"/>
                </a:solidFill>
              </a:rPr>
              <a:t>（</a:t>
            </a:r>
            <a:r>
              <a:rPr lang="en-US" altLang="zh-CN" sz="3600" baseline="0">
                <a:solidFill>
                  <a:srgbClr val="FF0000"/>
                </a:solidFill>
              </a:rPr>
              <a:t>1</a:t>
            </a:r>
            <a:r>
              <a:rPr lang="zh-CN" altLang="en-US" sz="3600" baseline="0">
                <a:solidFill>
                  <a:srgbClr val="FF0000"/>
                </a:solidFill>
              </a:rPr>
              <a:t>）</a:t>
            </a:r>
            <a:r>
              <a:rPr lang="en-US" altLang="zh-CN" sz="3600" baseline="0">
                <a:solidFill>
                  <a:srgbClr val="FF0000"/>
                </a:solidFill>
              </a:rPr>
              <a:t>4×10</a:t>
            </a:r>
            <a:r>
              <a:rPr lang="en-US" altLang="zh-CN" sz="3600" baseline="30000">
                <a:solidFill>
                  <a:srgbClr val="FF0000"/>
                </a:solidFill>
              </a:rPr>
              <a:t>-4  </a:t>
            </a:r>
            <a:r>
              <a:rPr lang="zh-CN" altLang="en-US" sz="3600" baseline="0">
                <a:solidFill>
                  <a:srgbClr val="FF0000"/>
                </a:solidFill>
              </a:rPr>
              <a:t>；</a:t>
            </a:r>
            <a:r>
              <a:rPr lang="en-US" altLang="zh-CN" sz="3600" baseline="0">
                <a:solidFill>
                  <a:srgbClr val="FF0000"/>
                </a:solidFill>
              </a:rPr>
              <a:t>4%</a:t>
            </a:r>
            <a:endParaRPr lang="zh-CN" altLang="en-US" sz="3600" baseline="30000">
              <a:solidFill>
                <a:srgbClr val="FF0000"/>
              </a:solidFill>
            </a:endParaRPr>
          </a:p>
          <a:p>
            <a:r>
              <a:rPr lang="zh-CN" altLang="en-US" sz="3600" baseline="0">
                <a:solidFill>
                  <a:srgbClr val="FF0000"/>
                </a:solidFill>
              </a:rPr>
              <a:t>（</a:t>
            </a:r>
            <a:r>
              <a:rPr lang="en-US" altLang="zh-CN" sz="3600" baseline="0">
                <a:solidFill>
                  <a:srgbClr val="FF0000"/>
                </a:solidFill>
              </a:rPr>
              <a:t>2</a:t>
            </a:r>
            <a:r>
              <a:rPr lang="zh-CN" altLang="en-US" sz="3600" baseline="0">
                <a:solidFill>
                  <a:srgbClr val="FF0000"/>
                </a:solidFill>
              </a:rPr>
              <a:t>）</a:t>
            </a:r>
            <a:r>
              <a:rPr lang="en-US" altLang="zh-CN" sz="3600" baseline="0">
                <a:solidFill>
                  <a:srgbClr val="FF0000"/>
                </a:solidFill>
              </a:rPr>
              <a:t>CH</a:t>
            </a:r>
            <a:r>
              <a:rPr lang="en-US" altLang="zh-CN" sz="3600" baseline="-25000">
                <a:solidFill>
                  <a:srgbClr val="FF0000"/>
                </a:solidFill>
              </a:rPr>
              <a:t>3</a:t>
            </a:r>
            <a:r>
              <a:rPr lang="en-US" altLang="zh-CN" sz="3600" baseline="0">
                <a:solidFill>
                  <a:srgbClr val="FF0000"/>
                </a:solidFill>
              </a:rPr>
              <a:t>COOH</a:t>
            </a:r>
            <a:r>
              <a:rPr lang="zh-CN" altLang="en-US" sz="3600" baseline="0">
                <a:solidFill>
                  <a:srgbClr val="FF0000"/>
                </a:solidFill>
              </a:rPr>
              <a:t>和</a:t>
            </a:r>
            <a:r>
              <a:rPr lang="en-US" altLang="zh-CN" sz="3600" baseline="0">
                <a:solidFill>
                  <a:srgbClr val="FF0000"/>
                </a:solidFill>
              </a:rPr>
              <a:t>CH</a:t>
            </a:r>
            <a:r>
              <a:rPr lang="en-US" altLang="zh-CN" sz="3600" baseline="-25000">
                <a:solidFill>
                  <a:srgbClr val="FF0000"/>
                </a:solidFill>
              </a:rPr>
              <a:t>3</a:t>
            </a:r>
            <a:r>
              <a:rPr lang="en-US" altLang="zh-CN" sz="3600" baseline="0">
                <a:solidFill>
                  <a:srgbClr val="FF0000"/>
                </a:solidFill>
              </a:rPr>
              <a:t>COOK</a:t>
            </a:r>
            <a:r>
              <a:rPr lang="zh-CN" altLang="en-US" sz="3600" baseline="0">
                <a:solidFill>
                  <a:srgbClr val="FF0000"/>
                </a:solidFill>
              </a:rPr>
              <a:t>；</a:t>
            </a:r>
            <a:r>
              <a:rPr lang="en-US" altLang="zh-CN" sz="3600" baseline="0">
                <a:solidFill>
                  <a:srgbClr val="FF0000"/>
                </a:solidFill>
              </a:rPr>
              <a:t>=</a:t>
            </a:r>
            <a:endParaRPr lang="zh-CN" altLang="en-US" sz="3600" baseline="0">
              <a:solidFill>
                <a:srgbClr val="FF0000"/>
              </a:solidFill>
            </a:endParaRPr>
          </a:p>
          <a:p>
            <a:endParaRPr lang="zh-CN" altLang="en-US" sz="3600" baseline="0">
              <a:solidFill>
                <a:schemeClr val="tx1"/>
              </a:solidFill>
            </a:endParaRPr>
          </a:p>
          <a:p>
            <a:r>
              <a:rPr lang="zh-CN" altLang="en-US" sz="3600" baseline="0">
                <a:solidFill>
                  <a:schemeClr val="tx1"/>
                </a:solidFill>
              </a:rPr>
              <a:t>课堂练习</a:t>
            </a:r>
            <a:r>
              <a:rPr lang="en-US" altLang="zh-CN" sz="3600" baseline="0">
                <a:solidFill>
                  <a:schemeClr val="tx1"/>
                </a:solidFill>
              </a:rPr>
              <a:t>3</a:t>
            </a:r>
          </a:p>
          <a:p>
            <a:r>
              <a:rPr lang="en-US" altLang="zh-CN" sz="3600" baseline="0">
                <a:solidFill>
                  <a:schemeClr val="tx1"/>
                </a:solidFill>
              </a:rPr>
              <a:t>    </a:t>
            </a:r>
            <a:r>
              <a:rPr lang="en-US" altLang="zh-CN" sz="3600" baseline="0">
                <a:solidFill>
                  <a:srgbClr val="FF0000"/>
                </a:solidFill>
              </a:rPr>
              <a:t>B</a:t>
            </a: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28295" y="386398"/>
            <a:ext cx="5080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7970"/>
            <a:r>
              <a:rPr lang="zh-CN" sz="3200" b="1" baseline="0">
                <a:solidFill>
                  <a:schemeClr val="tx1"/>
                </a:solidFill>
                <a:ea typeface="黑体" panose="02010609060101010101" pitchFamily="49" charset="-122"/>
              </a:rPr>
              <a:t>实验探究：</a:t>
            </a:r>
            <a:r>
              <a:rPr lang="zh-CN" sz="3200" baseline="0">
                <a:solidFill>
                  <a:schemeClr val="tx1"/>
                </a:solidFill>
                <a:ea typeface="宋体" panose="02010600030101010101" pitchFamily="2" charset="-122"/>
              </a:rPr>
              <a:t>实验</a:t>
            </a:r>
            <a:r>
              <a:rPr lang="en-US" sz="3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3-2</a:t>
            </a:r>
            <a:endParaRPr lang="en-US" altLang="en-US" sz="3200" baseline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328295" y="1911985"/>
          <a:ext cx="8488045" cy="25279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6845"/>
                <a:gridCol w="4037330"/>
                <a:gridCol w="3023870"/>
              </a:tblGrid>
              <a:tr h="12484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10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0" baseline="-25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0" baseline="-25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溶液</a:t>
                      </a:r>
                    </a:p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与醋酸反应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0" baseline="-25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0" baseline="-25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溶液与</a:t>
                      </a:r>
                    </a:p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饱和硼酸溶液反应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280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实验现象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sz="2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结论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indent="0" algn="ctr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328295" y="5302885"/>
            <a:ext cx="721106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zh-CN" sz="2800" baseline="0">
                <a:solidFill>
                  <a:schemeClr val="tx1"/>
                </a:solidFill>
                <a:ea typeface="宋体" panose="02010600030101010101" pitchFamily="2" charset="-122"/>
              </a:rPr>
              <a:t>根据上述实验结果，推测醋酸、碳酸、硼酸</a:t>
            </a:r>
          </a:p>
          <a:p>
            <a:pPr indent="266700"/>
            <a:r>
              <a:rPr lang="zh-CN" sz="2800" baseline="0">
                <a:solidFill>
                  <a:schemeClr val="tx1"/>
                </a:solidFill>
                <a:ea typeface="宋体" panose="02010600030101010101" pitchFamily="2" charset="-122"/>
              </a:rPr>
              <a:t>的酸性由强到弱的顺序为</a:t>
            </a:r>
            <a:r>
              <a:rPr lang="en-US" sz="2800" u="sng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sz="2400" u="sng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sz="2400" baseline="0">
                <a:solidFill>
                  <a:schemeClr val="tx1"/>
                </a:solidFill>
                <a:ea typeface="宋体" panose="02010600030101010101" pitchFamily="2" charset="-122"/>
              </a:rPr>
              <a:t>。</a:t>
            </a:r>
            <a:endParaRPr lang="zh-CN" altLang="en-US" sz="2400" baseline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14855" y="3329940"/>
            <a:ext cx="6517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aseline="0">
                <a:solidFill>
                  <a:srgbClr val="FF0000"/>
                </a:solidFill>
              </a:rPr>
              <a:t>     </a:t>
            </a:r>
            <a:r>
              <a:rPr lang="zh-CN" altLang="en-US" sz="2800" baseline="0">
                <a:solidFill>
                  <a:srgbClr val="FF0000"/>
                </a:solidFill>
              </a:rPr>
              <a:t>有气泡产生                     无气泡产生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260465" y="4032250"/>
            <a:ext cx="28454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baseline="0">
                <a:solidFill>
                  <a:srgbClr val="00B0F0"/>
                </a:solidFill>
              </a:rPr>
              <a:t>酸性：</a:t>
            </a:r>
            <a:r>
              <a:rPr lang="en-US" altLang="zh-CN" sz="2800" b="1" baseline="0">
                <a:solidFill>
                  <a:srgbClr val="00B0F0"/>
                </a:solidFill>
              </a:rPr>
              <a:t>H</a:t>
            </a:r>
            <a:r>
              <a:rPr lang="en-US" altLang="zh-CN" sz="2800" b="1" baseline="-25000">
                <a:solidFill>
                  <a:srgbClr val="00B0F0"/>
                </a:solidFill>
              </a:rPr>
              <a:t>2</a:t>
            </a:r>
            <a:r>
              <a:rPr lang="en-US" altLang="zh-CN" sz="2800" b="1" baseline="0">
                <a:solidFill>
                  <a:srgbClr val="00B0F0"/>
                </a:solidFill>
              </a:rPr>
              <a:t>CO</a:t>
            </a:r>
            <a:r>
              <a:rPr lang="en-US" altLang="zh-CN" sz="2800" b="1" baseline="-25000">
                <a:solidFill>
                  <a:srgbClr val="00B0F0"/>
                </a:solidFill>
              </a:rPr>
              <a:t>3</a:t>
            </a:r>
            <a:r>
              <a:rPr lang="en-US" altLang="zh-CN" sz="2800" b="1" baseline="0">
                <a:solidFill>
                  <a:srgbClr val="00B0F0"/>
                </a:solidFill>
              </a:rPr>
              <a:t>&gt;H</a:t>
            </a:r>
            <a:r>
              <a:rPr lang="en-US" altLang="zh-CN" sz="2800" b="1" baseline="-25000">
                <a:solidFill>
                  <a:srgbClr val="00B0F0"/>
                </a:solidFill>
              </a:rPr>
              <a:t>3</a:t>
            </a:r>
            <a:r>
              <a:rPr lang="en-US" altLang="zh-CN" sz="2800" b="1" baseline="0">
                <a:solidFill>
                  <a:srgbClr val="00B0F0"/>
                </a:solidFill>
              </a:rPr>
              <a:t>BO</a:t>
            </a:r>
            <a:r>
              <a:rPr lang="en-US" altLang="zh-CN" sz="2800" b="1" baseline="-25000">
                <a:solidFill>
                  <a:srgbClr val="00B0F0"/>
                </a:solidFill>
              </a:rPr>
              <a:t>3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4510" y="4032250"/>
            <a:ext cx="5735955" cy="4438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14855" y="4525010"/>
            <a:ext cx="3809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aseline="0">
                <a:solidFill>
                  <a:srgbClr val="FF0000"/>
                </a:solidFill>
              </a:rPr>
              <a:t>酸性：</a:t>
            </a:r>
            <a:r>
              <a:rPr lang="en-US" altLang="zh-CN" sz="2400" baseline="0">
                <a:solidFill>
                  <a:srgbClr val="FF0000"/>
                </a:solidFill>
              </a:rPr>
              <a:t>CH</a:t>
            </a:r>
            <a:r>
              <a:rPr lang="en-US" altLang="zh-CN" sz="2400" baseline="-25000">
                <a:solidFill>
                  <a:srgbClr val="FF0000"/>
                </a:solidFill>
              </a:rPr>
              <a:t>3</a:t>
            </a:r>
            <a:r>
              <a:rPr lang="en-US" altLang="zh-CN" sz="2400" baseline="0">
                <a:solidFill>
                  <a:srgbClr val="FF0000"/>
                </a:solidFill>
              </a:rPr>
              <a:t>COOH&gt;H</a:t>
            </a:r>
            <a:r>
              <a:rPr lang="en-US" altLang="zh-CN" sz="2400" baseline="-25000">
                <a:solidFill>
                  <a:srgbClr val="FF0000"/>
                </a:solidFill>
              </a:rPr>
              <a:t>2</a:t>
            </a:r>
            <a:r>
              <a:rPr lang="en-US" altLang="zh-CN" sz="2400" baseline="0">
                <a:solidFill>
                  <a:srgbClr val="FF0000"/>
                </a:solidFill>
              </a:rPr>
              <a:t>CO</a:t>
            </a:r>
            <a:r>
              <a:rPr lang="en-US" altLang="zh-CN" sz="2400" baseline="-250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65015" y="5739130"/>
            <a:ext cx="4053840" cy="1340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aseline="0">
                <a:solidFill>
                  <a:srgbClr val="FF0000"/>
                </a:solidFill>
                <a:sym typeface="+mn-ea"/>
              </a:rPr>
              <a:t>CH</a:t>
            </a:r>
            <a:r>
              <a:rPr lang="en-US" altLang="zh-CN" sz="2400" baseline="-25000">
                <a:solidFill>
                  <a:srgbClr val="FF0000"/>
                </a:solidFill>
                <a:sym typeface="+mn-ea"/>
              </a:rPr>
              <a:t>3</a:t>
            </a:r>
            <a:r>
              <a:rPr lang="en-US" altLang="zh-CN" sz="2400" baseline="0">
                <a:solidFill>
                  <a:srgbClr val="FF0000"/>
                </a:solidFill>
                <a:sym typeface="+mn-ea"/>
              </a:rPr>
              <a:t>COOH&gt;H</a:t>
            </a:r>
            <a:r>
              <a:rPr lang="en-US" altLang="zh-CN" sz="2400" baseline="-25000">
                <a:solidFill>
                  <a:srgbClr val="FF0000"/>
                </a:solidFill>
                <a:sym typeface="+mn-ea"/>
              </a:rPr>
              <a:t>2</a:t>
            </a:r>
            <a:r>
              <a:rPr lang="en-US" altLang="zh-CN" sz="2400" baseline="0">
                <a:solidFill>
                  <a:srgbClr val="FF0000"/>
                </a:solidFill>
                <a:sym typeface="+mn-ea"/>
              </a:rPr>
              <a:t>CO</a:t>
            </a:r>
            <a:r>
              <a:rPr lang="en-US" altLang="zh-CN" sz="2400" baseline="-25000">
                <a:solidFill>
                  <a:srgbClr val="FF0000"/>
                </a:solidFill>
                <a:sym typeface="+mn-ea"/>
              </a:rPr>
              <a:t>3</a:t>
            </a:r>
            <a:r>
              <a:rPr lang="en-US" altLang="zh-CN" sz="2400" baseline="0">
                <a:solidFill>
                  <a:srgbClr val="FF0000"/>
                </a:solidFill>
                <a:sym typeface="+mn-ea"/>
              </a:rPr>
              <a:t>&gt;H</a:t>
            </a:r>
            <a:r>
              <a:rPr lang="en-US" altLang="zh-CN" sz="2400" baseline="-25000">
                <a:solidFill>
                  <a:srgbClr val="FF0000"/>
                </a:solidFill>
                <a:sym typeface="+mn-ea"/>
              </a:rPr>
              <a:t>3</a:t>
            </a:r>
            <a:r>
              <a:rPr lang="en-US" altLang="zh-CN" sz="2400" baseline="0">
                <a:solidFill>
                  <a:srgbClr val="FF0000"/>
                </a:solidFill>
                <a:sym typeface="+mn-ea"/>
              </a:rPr>
              <a:t>BO</a:t>
            </a:r>
            <a:r>
              <a:rPr lang="en-US" altLang="zh-CN" sz="2400" baseline="-25000">
                <a:solidFill>
                  <a:srgbClr val="FF0000"/>
                </a:solidFill>
                <a:sym typeface="+mn-ea"/>
              </a:rPr>
              <a:t>3</a:t>
            </a:r>
            <a:endParaRPr lang="en-US" altLang="zh-CN" sz="2400" baseline="-25000">
              <a:solidFill>
                <a:srgbClr val="FF0000"/>
              </a:solidFill>
            </a:endParaRPr>
          </a:p>
          <a:p>
            <a:endParaRPr lang="en-US" altLang="zh-CN" baseline="-25000">
              <a:solidFill>
                <a:srgbClr val="FF0000"/>
              </a:solidFill>
            </a:endParaRPr>
          </a:p>
          <a:p>
            <a:endParaRPr lang="zh-CN" altLang="en-US"/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9" name="Group 3"/>
          <p:cNvGraphicFramePr>
            <a:graphicFrameLocks noGrp="1"/>
          </p:cNvGraphicFramePr>
          <p:nvPr>
            <p:ph idx="1"/>
          </p:nvPr>
        </p:nvGraphicFramePr>
        <p:xfrm>
          <a:off x="618490" y="1650365"/>
          <a:ext cx="8208010" cy="5205095"/>
        </p:xfrm>
        <a:graphic>
          <a:graphicData uri="http://schemas.openxmlformats.org/drawingml/2006/table">
            <a:tbl>
              <a:tblPr/>
              <a:tblGrid>
                <a:gridCol w="1661795"/>
                <a:gridCol w="981075"/>
                <a:gridCol w="737870"/>
                <a:gridCol w="883285"/>
                <a:gridCol w="982980"/>
                <a:gridCol w="1595755"/>
                <a:gridCol w="1365250"/>
              </a:tblGrid>
              <a:tr h="1127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加热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加水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加冰醋酸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加无水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醋酸钠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通入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气体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HCl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加入固体氢氧化钠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平衡移动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方向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电离常数（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Ka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电离度（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α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）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29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H</a:t>
                      </a:r>
                      <a:r>
                        <a:rPr kumimoji="0" lang="en-US" altLang="zh-CN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+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）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c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H</a:t>
                      </a:r>
                      <a:r>
                        <a:rPr kumimoji="0" lang="en-US" altLang="zh-CN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+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溶液的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导电性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45440" y="157480"/>
            <a:ext cx="64103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baseline="0" dirty="0">
                <a:solidFill>
                  <a:schemeClr val="tx2"/>
                </a:solidFill>
                <a:sym typeface="+mn-ea"/>
              </a:rPr>
              <a:t>活动四：影响电离平衡的因素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61290" y="697230"/>
            <a:ext cx="89471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aseline="0">
                <a:solidFill>
                  <a:srgbClr val="FF0000"/>
                </a:solidFill>
              </a:rPr>
              <a:t>思考：以0.1mol/L CH</a:t>
            </a:r>
            <a:r>
              <a:rPr lang="zh-CN" altLang="en-US" sz="2800" baseline="-25000">
                <a:solidFill>
                  <a:srgbClr val="FF0000"/>
                </a:solidFill>
              </a:rPr>
              <a:t>3</a:t>
            </a:r>
            <a:r>
              <a:rPr lang="zh-CN" altLang="en-US" sz="2800" baseline="0">
                <a:solidFill>
                  <a:srgbClr val="FF0000"/>
                </a:solidFill>
              </a:rPr>
              <a:t>COOH为例填写下表，</a:t>
            </a:r>
          </a:p>
          <a:p>
            <a:r>
              <a:rPr lang="zh-CN" altLang="en-US" sz="2800" baseline="0">
                <a:solidFill>
                  <a:srgbClr val="FF0000"/>
                </a:solidFill>
              </a:rPr>
              <a:t>          归纳总结影响电离平衡的因素有哪些？</a:t>
            </a: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2399030" y="2751455"/>
            <a:ext cx="81153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baseline="0">
                <a:solidFill>
                  <a:srgbClr val="FF0000"/>
                </a:solidFill>
              </a:rPr>
              <a:t>向右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增强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endParaRPr lang="zh-CN" altLang="en-US" sz="2400" b="1" baseline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10560" y="2751455"/>
            <a:ext cx="81153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baseline="0">
                <a:solidFill>
                  <a:srgbClr val="FF0000"/>
                </a:solidFill>
              </a:rPr>
              <a:t>向右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不变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减小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减弱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endParaRPr lang="zh-CN" altLang="en-US" sz="2400" b="1" baseline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22090" y="2751455"/>
            <a:ext cx="81153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baseline="0">
                <a:solidFill>
                  <a:srgbClr val="FF0000"/>
                </a:solidFill>
              </a:rPr>
              <a:t>向右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不变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减小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增强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endParaRPr lang="zh-CN" altLang="en-US" sz="2400" b="1" baseline="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91735" y="2751455"/>
            <a:ext cx="81153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baseline="0">
                <a:solidFill>
                  <a:srgbClr val="FF0000"/>
                </a:solidFill>
              </a:rPr>
              <a:t>向左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不变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减小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减小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减小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增强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endParaRPr lang="zh-CN" altLang="en-US" sz="2400" b="1" baseline="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56020" y="2751455"/>
            <a:ext cx="81153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baseline="0">
                <a:solidFill>
                  <a:srgbClr val="FF0000"/>
                </a:solidFill>
              </a:rPr>
              <a:t>向左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不变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减小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增强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endParaRPr lang="zh-CN" altLang="en-US" sz="2400" b="1" baseline="0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30490" y="2751455"/>
            <a:ext cx="81153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baseline="0">
                <a:solidFill>
                  <a:srgbClr val="FF0000"/>
                </a:solidFill>
              </a:rPr>
              <a:t>向右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不变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增大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减小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减小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  <a:p>
            <a:r>
              <a:rPr lang="zh-CN" altLang="en-US" sz="2400" b="1" baseline="0">
                <a:solidFill>
                  <a:srgbClr val="FF0000"/>
                </a:solidFill>
              </a:rPr>
              <a:t>增强</a:t>
            </a:r>
          </a:p>
          <a:p>
            <a:endParaRPr lang="zh-CN" altLang="en-US" sz="2400" b="1" baseline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539875"/>
            <a:ext cx="760222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aseline="0">
                <a:solidFill>
                  <a:schemeClr val="tx1"/>
                </a:solidFill>
              </a:rPr>
              <a:t>1.</a:t>
            </a:r>
            <a:r>
              <a:rPr lang="zh-CN" altLang="en-US" sz="3200" baseline="0">
                <a:solidFill>
                  <a:schemeClr val="tx1"/>
                </a:solidFill>
              </a:rPr>
              <a:t>内因：弱电解质</a:t>
            </a:r>
            <a:r>
              <a:rPr lang="zh-CN" altLang="en-US" sz="3200" baseline="0">
                <a:solidFill>
                  <a:srgbClr val="FF0000"/>
                </a:solidFill>
              </a:rPr>
              <a:t>本身的性质</a:t>
            </a:r>
            <a:endParaRPr lang="zh-CN" altLang="en-US" sz="3200" baseline="0">
              <a:solidFill>
                <a:schemeClr val="tx1"/>
              </a:solidFill>
            </a:endParaRP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r>
              <a:rPr lang="en-US" altLang="zh-CN" sz="3200" baseline="0">
                <a:solidFill>
                  <a:schemeClr val="tx1"/>
                </a:solidFill>
              </a:rPr>
              <a:t>2.</a:t>
            </a:r>
            <a:r>
              <a:rPr lang="zh-CN" altLang="en-US" sz="3200" baseline="0">
                <a:solidFill>
                  <a:schemeClr val="tx1"/>
                </a:solidFill>
              </a:rPr>
              <a:t>外因</a:t>
            </a:r>
          </a:p>
          <a:p>
            <a:r>
              <a:rPr lang="zh-CN" altLang="en-US" sz="3200" baseline="0">
                <a:solidFill>
                  <a:schemeClr val="tx1"/>
                </a:solidFill>
              </a:rPr>
              <a:t>   （</a:t>
            </a:r>
            <a:r>
              <a:rPr lang="en-US" altLang="zh-CN" sz="3200" baseline="0">
                <a:solidFill>
                  <a:schemeClr val="tx1"/>
                </a:solidFill>
              </a:rPr>
              <a:t>1</a:t>
            </a:r>
            <a:r>
              <a:rPr lang="zh-CN" altLang="en-US" sz="3200" baseline="0">
                <a:solidFill>
                  <a:schemeClr val="tx1"/>
                </a:solidFill>
              </a:rPr>
              <a:t>）温度</a:t>
            </a:r>
          </a:p>
          <a:p>
            <a:r>
              <a:rPr lang="zh-CN" altLang="en-US" sz="3200" baseline="0">
                <a:solidFill>
                  <a:schemeClr val="tx1"/>
                </a:solidFill>
              </a:rPr>
              <a:t>   （</a:t>
            </a:r>
            <a:r>
              <a:rPr lang="en-US" altLang="zh-CN" sz="3200" baseline="0">
                <a:solidFill>
                  <a:schemeClr val="tx1"/>
                </a:solidFill>
              </a:rPr>
              <a:t>2</a:t>
            </a:r>
            <a:r>
              <a:rPr lang="zh-CN" altLang="en-US" sz="3200" baseline="0">
                <a:solidFill>
                  <a:schemeClr val="tx1"/>
                </a:solidFill>
              </a:rPr>
              <a:t>）浓度</a:t>
            </a:r>
          </a:p>
          <a:p>
            <a:r>
              <a:rPr lang="en-US" altLang="zh-CN" sz="3200" baseline="0">
                <a:solidFill>
                  <a:schemeClr val="tx1"/>
                </a:solidFill>
              </a:rPr>
              <a:t>   </a:t>
            </a:r>
            <a:r>
              <a:rPr lang="zh-CN" altLang="en-US" sz="3200" baseline="0">
                <a:solidFill>
                  <a:schemeClr val="tx1"/>
                </a:solidFill>
              </a:rPr>
              <a:t>（</a:t>
            </a:r>
            <a:r>
              <a:rPr lang="en-US" altLang="zh-CN" sz="3200" baseline="0">
                <a:solidFill>
                  <a:schemeClr val="tx1"/>
                </a:solidFill>
              </a:rPr>
              <a:t>3</a:t>
            </a:r>
            <a:r>
              <a:rPr lang="zh-CN" altLang="en-US" sz="3200" baseline="0">
                <a:solidFill>
                  <a:schemeClr val="tx1"/>
                </a:solidFill>
              </a:rPr>
              <a:t>）同离子效应</a:t>
            </a:r>
          </a:p>
          <a:p>
            <a:r>
              <a:rPr lang="zh-CN" altLang="en-US" sz="3200" baseline="0">
                <a:solidFill>
                  <a:schemeClr val="tx1"/>
                </a:solidFill>
              </a:rPr>
              <a:t>   （</a:t>
            </a:r>
            <a:r>
              <a:rPr lang="en-US" altLang="zh-CN" sz="3200" baseline="0">
                <a:solidFill>
                  <a:schemeClr val="tx1"/>
                </a:solidFill>
              </a:rPr>
              <a:t>4</a:t>
            </a:r>
            <a:r>
              <a:rPr lang="zh-CN" altLang="en-US" sz="3200" baseline="0">
                <a:solidFill>
                  <a:schemeClr val="tx1"/>
                </a:solidFill>
              </a:rPr>
              <a:t>）化学反应</a:t>
            </a: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62050" y="1026795"/>
            <a:ext cx="785114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baseline="0">
                <a:solidFill>
                  <a:schemeClr val="tx1"/>
                </a:solidFill>
              </a:rPr>
              <a:t>小结</a:t>
            </a:r>
            <a:r>
              <a:rPr lang="zh-CN" altLang="en-US" sz="3200" baseline="0">
                <a:solidFill>
                  <a:schemeClr val="tx1"/>
                </a:solidFill>
              </a:rPr>
              <a:t>：</a:t>
            </a: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r>
              <a:rPr lang="en-US" altLang="zh-CN" sz="3200" baseline="0">
                <a:solidFill>
                  <a:schemeClr val="tx1"/>
                </a:solidFill>
              </a:rPr>
              <a:t>1.</a:t>
            </a:r>
            <a:r>
              <a:rPr lang="zh-CN" altLang="en-US" sz="3200" baseline="0">
                <a:solidFill>
                  <a:schemeClr val="tx1"/>
                </a:solidFill>
              </a:rPr>
              <a:t>强电解质和弱电解质</a:t>
            </a: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r>
              <a:rPr lang="en-US" altLang="zh-CN" sz="3200" baseline="0">
                <a:solidFill>
                  <a:schemeClr val="tx1"/>
                </a:solidFill>
              </a:rPr>
              <a:t>2.</a:t>
            </a:r>
            <a:r>
              <a:rPr lang="zh-CN" altLang="en-US" sz="3200" baseline="0">
                <a:solidFill>
                  <a:schemeClr val="tx1"/>
                </a:solidFill>
              </a:rPr>
              <a:t>弱电解质的电离平衡</a:t>
            </a: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r>
              <a:rPr lang="en-US" altLang="zh-CN" sz="3200" baseline="0">
                <a:solidFill>
                  <a:schemeClr val="tx1"/>
                </a:solidFill>
              </a:rPr>
              <a:t>3.</a:t>
            </a:r>
            <a:r>
              <a:rPr lang="zh-CN" altLang="en-US" sz="3200" baseline="0">
                <a:solidFill>
                  <a:schemeClr val="tx1"/>
                </a:solidFill>
              </a:rPr>
              <a:t>弱电解质的电离平衡常数</a:t>
            </a: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r>
              <a:rPr lang="en-US" altLang="zh-CN" sz="3200" baseline="0">
                <a:solidFill>
                  <a:schemeClr val="tx1"/>
                </a:solidFill>
              </a:rPr>
              <a:t>4.</a:t>
            </a:r>
            <a:r>
              <a:rPr lang="zh-CN" altLang="en-US" sz="3200" baseline="0">
                <a:solidFill>
                  <a:schemeClr val="tx1"/>
                </a:solidFill>
              </a:rPr>
              <a:t>影响弱电解质电离平衡的因素</a:t>
            </a: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04010" y="762635"/>
            <a:ext cx="3776345" cy="4954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baseline="0">
                <a:solidFill>
                  <a:schemeClr val="tx1"/>
                </a:solidFill>
              </a:rPr>
              <a:t>化学练习：</a:t>
            </a:r>
            <a:endParaRPr lang="zh-CN" altLang="en-US" sz="3200" baseline="0"/>
          </a:p>
          <a:p>
            <a:endParaRPr lang="zh-CN" altLang="en-US" sz="3200" baseline="0"/>
          </a:p>
          <a:p>
            <a:r>
              <a:rPr lang="en-US" altLang="zh-CN" sz="3600" baseline="0">
                <a:solidFill>
                  <a:schemeClr val="tx1"/>
                </a:solidFill>
              </a:rPr>
              <a:t>1.</a:t>
            </a:r>
            <a:r>
              <a:rPr lang="en-US" altLang="zh-CN" sz="3600" baseline="0">
                <a:solidFill>
                  <a:srgbClr val="FF0000"/>
                </a:solidFill>
              </a:rPr>
              <a:t>A</a:t>
            </a:r>
            <a:endParaRPr lang="en-US" altLang="zh-CN" sz="3600" baseline="0">
              <a:solidFill>
                <a:schemeClr val="tx1"/>
              </a:solidFill>
            </a:endParaRPr>
          </a:p>
          <a:p>
            <a:r>
              <a:rPr lang="en-US" altLang="zh-CN" sz="3600" baseline="0">
                <a:solidFill>
                  <a:schemeClr val="tx1"/>
                </a:solidFill>
              </a:rPr>
              <a:t>2.</a:t>
            </a:r>
            <a:r>
              <a:rPr lang="en-US" altLang="zh-CN" sz="3600" baseline="0">
                <a:solidFill>
                  <a:srgbClr val="FF0000"/>
                </a:solidFill>
              </a:rPr>
              <a:t>C</a:t>
            </a:r>
            <a:endParaRPr lang="en-US" altLang="zh-CN" sz="3600" baseline="0">
              <a:solidFill>
                <a:schemeClr val="tx1"/>
              </a:solidFill>
            </a:endParaRPr>
          </a:p>
          <a:p>
            <a:r>
              <a:rPr lang="en-US" altLang="zh-CN" sz="3600" baseline="0">
                <a:solidFill>
                  <a:schemeClr val="tx1"/>
                </a:solidFill>
              </a:rPr>
              <a:t>3.</a:t>
            </a:r>
            <a:r>
              <a:rPr lang="en-US" altLang="zh-CN" sz="3600" baseline="0">
                <a:solidFill>
                  <a:srgbClr val="FF0000"/>
                </a:solidFill>
              </a:rPr>
              <a:t>D</a:t>
            </a:r>
          </a:p>
          <a:p>
            <a:r>
              <a:rPr lang="en-US" altLang="zh-CN" sz="3600" baseline="0">
                <a:solidFill>
                  <a:schemeClr val="tx1"/>
                </a:solidFill>
              </a:rPr>
              <a:t>4.</a:t>
            </a:r>
            <a:r>
              <a:rPr lang="en-US" altLang="zh-CN" sz="3600" baseline="0">
                <a:solidFill>
                  <a:srgbClr val="FF0000"/>
                </a:solidFill>
              </a:rPr>
              <a:t>B</a:t>
            </a:r>
          </a:p>
          <a:p>
            <a:r>
              <a:rPr lang="en-US" altLang="zh-CN" sz="3600" baseline="0">
                <a:solidFill>
                  <a:schemeClr val="tx1"/>
                </a:solidFill>
              </a:rPr>
              <a:t>5.</a:t>
            </a:r>
            <a:r>
              <a:rPr lang="en-US" altLang="zh-CN" sz="3600" baseline="0">
                <a:solidFill>
                  <a:srgbClr val="FF0000"/>
                </a:solidFill>
              </a:rPr>
              <a:t>D</a:t>
            </a:r>
            <a:endParaRPr lang="en-US" altLang="zh-CN" sz="3600" baseline="0">
              <a:solidFill>
                <a:schemeClr val="tx1"/>
              </a:solidFill>
            </a:endParaRPr>
          </a:p>
          <a:p>
            <a:r>
              <a:rPr lang="en-US" altLang="zh-CN" sz="3600" baseline="0">
                <a:solidFill>
                  <a:schemeClr val="tx1"/>
                </a:solidFill>
              </a:rPr>
              <a:t>6.</a:t>
            </a:r>
            <a:r>
              <a:rPr lang="en-US" altLang="zh-CN" sz="3600" baseline="0">
                <a:solidFill>
                  <a:srgbClr val="FF0000"/>
                </a:solidFill>
              </a:rPr>
              <a:t>B</a:t>
            </a:r>
            <a:endParaRPr lang="en-US" altLang="zh-CN" sz="3600" baseline="0">
              <a:solidFill>
                <a:schemeClr val="tx1"/>
              </a:solidFill>
            </a:endParaRPr>
          </a:p>
          <a:p>
            <a:endParaRPr lang="en-US" altLang="zh-CN" sz="3600" baseline="0">
              <a:solidFill>
                <a:schemeClr val="tx1"/>
              </a:solidFill>
            </a:endParaRP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/>
          </p:cNvSpPr>
          <p:nvPr>
            <p:ph type="ctrTitle"/>
          </p:nvPr>
        </p:nvSpPr>
        <p:spPr>
          <a:xfrm>
            <a:off x="755650" y="908050"/>
            <a:ext cx="8135938" cy="1143000"/>
          </a:xfrm>
          <a:noFill/>
          <a:ln>
            <a:noFill/>
          </a:ln>
        </p:spPr>
        <p:txBody>
          <a:bodyPr wrap="square" lIns="91440" tIns="45720" rIns="91440" bIns="45720" anchor="b"/>
          <a:lstStyle>
            <a:lvl1pPr lvl="0">
              <a:defRPr/>
            </a:lvl1pPr>
          </a:lstStyle>
          <a:p>
            <a:pPr lvl="0" algn="l"/>
            <a:r>
              <a:rPr lang="zh-CN" altLang="en-US" sz="48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第三章 水溶液中的离子平衡</a:t>
            </a:r>
          </a:p>
        </p:txBody>
      </p:sp>
      <p:sp>
        <p:nvSpPr>
          <p:cNvPr id="13315" name="Rectangle 6"/>
          <p:cNvSpPr>
            <a:spLocks noGrp="1" noRot="1" noChangeArrowheads="1"/>
          </p:cNvSpPr>
          <p:nvPr>
            <p:ph type="subTitle" idx="1"/>
          </p:nvPr>
        </p:nvSpPr>
        <p:spPr>
          <a:xfrm>
            <a:off x="1619250" y="2708275"/>
            <a:ext cx="6192838" cy="644525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第一节 弱电解质的电离</a:t>
            </a:r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1258888" y="4122738"/>
            <a:ext cx="7597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 baseline="2000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4400" baseline="2000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4400" baseline="2000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4400" baseline="2000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4400" baseline="2000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 baseline="2000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 baseline="2000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 baseline="2000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 baseline="2000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第二课时   弱电解质的电离平衡</a:t>
            </a:r>
          </a:p>
        </p:txBody>
      </p:sp>
      <p:pic>
        <p:nvPicPr>
          <p:cNvPr id="4101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/>
          <p:nvPr/>
        </p:nvSpPr>
        <p:spPr>
          <a:xfrm>
            <a:off x="323850" y="620713"/>
            <a:ext cx="6048375" cy="542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活动一：复习强、弱电解质</a:t>
            </a:r>
          </a:p>
        </p:txBody>
      </p:sp>
      <p:pic>
        <p:nvPicPr>
          <p:cNvPr id="5123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07645" y="1845310"/>
            <a:ext cx="8935720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kern="1200" cap="none" spc="0" normalizeH="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</a:t>
            </a:r>
            <a:r>
              <a:rPr kumimoji="0" lang="zh-CN" altLang="en-US" sz="3200" b="1" kern="1200" cap="none" spc="0" normalizeH="0" baseline="0" noProof="0" dirty="0" smtClean="0">
                <a:solidFill>
                  <a:srgbClr val="7030A0"/>
                </a:solidFill>
                <a:latin typeface="+mn-ea"/>
                <a:ea typeface="+mn-ea"/>
                <a:cs typeface="+mn-cs"/>
              </a:rPr>
              <a:t>强电解质</a:t>
            </a:r>
            <a:r>
              <a:rPr kumimoji="0" lang="zh-CN" altLang="en-US" sz="3200" kern="1200" cap="none" spc="0" normalizeH="0" baseline="0" noProof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：</a:t>
            </a:r>
            <a:r>
              <a:rPr kumimoji="0" lang="zh-CN" altLang="en-US" sz="3200" b="1" kern="1200" cap="none" spc="0" normalizeH="0" baseline="0" noProof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在水溶液中能够</a:t>
            </a:r>
            <a:r>
              <a:rPr kumimoji="0" lang="zh-CN" altLang="en-US" sz="3200" b="1" kern="1200" cap="none" spc="0" normalizeH="0" baseline="0" noProof="0" dirty="0" smtClean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全部</a:t>
            </a:r>
            <a:r>
              <a:rPr kumimoji="0" lang="zh-CN" altLang="en-US" sz="3200" b="1" kern="1200" cap="none" spc="0" normalizeH="0" baseline="0" noProof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电离的电解质</a:t>
            </a: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  </a:t>
            </a: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 （强酸，强碱，绝大部分盐）</a:t>
            </a: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1" kern="1200" cap="none" spc="0" normalizeH="0" baseline="0" noProof="0" dirty="0" smtClean="0">
              <a:solidFill>
                <a:schemeClr val="tx1"/>
              </a:solidFill>
              <a:latin typeface="+mn-ea"/>
              <a:ea typeface="+mn-ea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1" kern="1200" cap="none" spc="0" normalizeH="0" baseline="0" noProof="0" dirty="0" smtClean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kern="1200" cap="none" spc="0" normalizeH="0" baseline="0" noProof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  </a:t>
            </a:r>
            <a:r>
              <a:rPr kumimoji="0" lang="zh-CN" altLang="en-US" sz="3200" b="1" kern="1200" cap="none" spc="0" normalizeH="0" baseline="0" noProof="0" dirty="0" smtClean="0">
                <a:solidFill>
                  <a:srgbClr val="7030A0"/>
                </a:solidFill>
                <a:latin typeface="+mn-ea"/>
                <a:ea typeface="+mn-ea"/>
                <a:cs typeface="+mn-cs"/>
              </a:rPr>
              <a:t>弱电解质</a:t>
            </a:r>
            <a:r>
              <a:rPr kumimoji="0" lang="zh-CN" altLang="en-US" sz="3200" b="1" kern="1200" cap="none" spc="0" normalizeH="0" baseline="0" noProof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：在水溶液中只能</a:t>
            </a:r>
            <a:r>
              <a:rPr kumimoji="0" lang="zh-CN" altLang="en-US" sz="3200" b="1" kern="1200" cap="none" spc="0" normalizeH="0" baseline="0" noProof="0" dirty="0" smtClean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部分</a:t>
            </a:r>
            <a:r>
              <a:rPr kumimoji="0" lang="zh-CN" altLang="en-US" sz="3200" b="1" kern="1200" cap="none" spc="0" normalizeH="0" baseline="0" noProof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电离的电解质</a:t>
            </a: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1" kern="1200" cap="none" spc="0" normalizeH="0" baseline="0" noProof="0" dirty="0" smtClean="0">
              <a:solidFill>
                <a:schemeClr val="tx1"/>
              </a:solidFill>
              <a:latin typeface="+mn-ea"/>
              <a:ea typeface="+mn-ea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  （弱酸、弱碱、水、两性氢氧化物、少数盐）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28650" y="4237990"/>
            <a:ext cx="725233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aseline="-25000">
                <a:solidFill>
                  <a:schemeClr val="tx1"/>
                </a:solidFill>
              </a:rPr>
              <a:t>                               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95020" y="5687060"/>
            <a:ext cx="5699760" cy="97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u="sng" dirty="0">
                <a:solidFill>
                  <a:schemeClr val="tx1"/>
                </a:solidFill>
                <a:sym typeface="+mn-ea"/>
              </a:rPr>
              <a:t>                   </a:t>
            </a:r>
            <a:endParaRPr lang="zh-CN" altLang="zh-CN" dirty="0">
              <a:solidFill>
                <a:schemeClr val="tx1"/>
              </a:solidFill>
            </a:endParaRP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25395" y="1984375"/>
            <a:ext cx="6591300" cy="45847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25395" y="2706370"/>
            <a:ext cx="3840480" cy="5695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480" y="694055"/>
            <a:ext cx="8370570" cy="4929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/>
                </a:solidFill>
                <a:sym typeface="+mn-ea"/>
              </a:rPr>
              <a:t>   课堂练习1   写出下列物质的电离方程式</a:t>
            </a:r>
          </a:p>
          <a:p>
            <a:endParaRPr lang="en-US" altLang="zh-CN" b="1" dirty="0">
              <a:solidFill>
                <a:schemeClr val="tx1"/>
              </a:solidFill>
              <a:sym typeface="+mn-ea"/>
            </a:endParaRPr>
          </a:p>
          <a:p>
            <a:endParaRPr lang="en-US" altLang="zh-CN" b="1" dirty="0">
              <a:solidFill>
                <a:schemeClr val="tx1"/>
              </a:solidFill>
              <a:sym typeface="+mn-ea"/>
            </a:endParaRPr>
          </a:p>
          <a:p>
            <a:r>
              <a:rPr lang="zh-CN" altLang="en-US" b="1" dirty="0">
                <a:solidFill>
                  <a:srgbClr val="FF0000"/>
                </a:solidFill>
                <a:sym typeface="+mn-ea"/>
              </a:rPr>
              <a:t>（1）H</a:t>
            </a:r>
            <a:r>
              <a:rPr lang="zh-CN" altLang="en-US" b="1" baseline="-25000" dirty="0">
                <a:solidFill>
                  <a:srgbClr val="FF0000"/>
                </a:solidFill>
                <a:sym typeface="+mn-ea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sym typeface="+mn-ea"/>
              </a:rPr>
              <a:t>SO</a:t>
            </a:r>
            <a:r>
              <a:rPr lang="zh-CN" altLang="en-US" b="1" baseline="-25000" dirty="0">
                <a:solidFill>
                  <a:srgbClr val="FF0000"/>
                </a:solidFill>
                <a:sym typeface="+mn-ea"/>
              </a:rPr>
              <a:t>3</a:t>
            </a:r>
            <a:endParaRPr lang="zh-CN" altLang="en-US" b="1" dirty="0">
              <a:solidFill>
                <a:srgbClr val="FF0000"/>
              </a:solidFill>
              <a:sym typeface="+mn-ea"/>
            </a:endParaRPr>
          </a:p>
          <a:p>
            <a:r>
              <a:rPr lang="zh-CN" altLang="en-US" b="1" dirty="0">
                <a:solidFill>
                  <a:srgbClr val="FF0000"/>
                </a:solidFill>
                <a:sym typeface="+mn-ea"/>
              </a:rPr>
              <a:t>                                       </a:t>
            </a:r>
          </a:p>
          <a:p>
            <a:r>
              <a:rPr lang="zh-CN" altLang="en-US" b="1" dirty="0">
                <a:solidFill>
                  <a:srgbClr val="FF0000"/>
                </a:solidFill>
                <a:sym typeface="+mn-ea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sym typeface="+mn-ea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sym typeface="+mn-ea"/>
              </a:rPr>
              <a:t>）Cu(OH)</a:t>
            </a:r>
            <a:r>
              <a:rPr lang="zh-CN" altLang="en-US" b="1" baseline="-25000" dirty="0">
                <a:solidFill>
                  <a:srgbClr val="FF0000"/>
                </a:solidFill>
                <a:sym typeface="+mn-ea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sym typeface="+mn-ea"/>
              </a:rPr>
              <a:t>  </a:t>
            </a:r>
          </a:p>
          <a:p>
            <a:r>
              <a:rPr lang="zh-CN" altLang="en-US" b="1" dirty="0">
                <a:solidFill>
                  <a:srgbClr val="FF0000"/>
                </a:solidFill>
                <a:sym typeface="+mn-ea"/>
              </a:rPr>
              <a:t>                                    </a:t>
            </a:r>
          </a:p>
          <a:p>
            <a:r>
              <a:rPr lang="zh-CN" altLang="en-US" b="1" dirty="0">
                <a:solidFill>
                  <a:srgbClr val="FF0000"/>
                </a:solidFill>
                <a:sym typeface="+mn-ea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sym typeface="+mn-ea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sym typeface="+mn-ea"/>
              </a:rPr>
              <a:t>）Al(OH)</a:t>
            </a:r>
            <a:r>
              <a:rPr lang="zh-CN" altLang="en-US" b="1" baseline="-25000" dirty="0">
                <a:solidFill>
                  <a:srgbClr val="FF0000"/>
                </a:solidFill>
                <a:sym typeface="+mn-ea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sym typeface="+mn-ea"/>
              </a:rPr>
              <a:t>  </a:t>
            </a:r>
          </a:p>
          <a:p>
            <a:r>
              <a:rPr lang="zh-CN" altLang="en-US" b="1" dirty="0">
                <a:solidFill>
                  <a:srgbClr val="FF0000"/>
                </a:solidFill>
                <a:sym typeface="+mn-ea"/>
              </a:rPr>
              <a:t>                                 </a:t>
            </a:r>
          </a:p>
          <a:p>
            <a:r>
              <a:rPr lang="zh-CN" altLang="en-US" b="1" dirty="0">
                <a:solidFill>
                  <a:srgbClr val="FF0000"/>
                </a:solidFill>
                <a:sym typeface="+mn-ea"/>
              </a:rPr>
              <a:t>  </a:t>
            </a:r>
          </a:p>
          <a:p>
            <a:r>
              <a:rPr lang="zh-CN" altLang="en-US" b="1" dirty="0">
                <a:solidFill>
                  <a:srgbClr val="FF0000"/>
                </a:solidFill>
                <a:sym typeface="+mn-ea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sym typeface="+mn-ea"/>
              </a:rPr>
              <a:t>4</a:t>
            </a:r>
            <a:r>
              <a:rPr lang="zh-CN" altLang="en-US" b="1" dirty="0">
                <a:solidFill>
                  <a:srgbClr val="FF0000"/>
                </a:solidFill>
                <a:sym typeface="+mn-ea"/>
              </a:rPr>
              <a:t>）NaHCO</a:t>
            </a:r>
            <a:r>
              <a:rPr lang="zh-CN" altLang="en-US" b="1" baseline="-25000" dirty="0">
                <a:solidFill>
                  <a:srgbClr val="FF0000"/>
                </a:solidFill>
                <a:sym typeface="+mn-ea"/>
              </a:rPr>
              <a:t>3</a:t>
            </a:r>
            <a:r>
              <a:rPr lang="zh-CN" altLang="en-US" b="1" dirty="0">
                <a:solidFill>
                  <a:schemeClr val="tx1"/>
                </a:solidFill>
                <a:sym typeface="+mn-ea"/>
              </a:rPr>
              <a:t>                                       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64130" y="5293360"/>
            <a:ext cx="3303270" cy="658495"/>
          </a:xfrm>
          <a:prstGeom prst="rect">
            <a:avLst/>
          </a:prstGeom>
        </p:spPr>
      </p:pic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93950" y="3658235"/>
            <a:ext cx="6082030" cy="6108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64130" y="4863465"/>
            <a:ext cx="4404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aseline="0">
                <a:solidFill>
                  <a:schemeClr val="tx1"/>
                </a:solidFill>
              </a:rPr>
              <a:t>NaHCO</a:t>
            </a:r>
            <a:r>
              <a:rPr lang="en-US" altLang="zh-CN" sz="2800" baseline="-25000">
                <a:solidFill>
                  <a:schemeClr val="tx1"/>
                </a:solidFill>
              </a:rPr>
              <a:t>3</a:t>
            </a:r>
            <a:r>
              <a:rPr lang="en-US" altLang="zh-CN" sz="2800" baseline="0">
                <a:solidFill>
                  <a:schemeClr val="tx1"/>
                </a:solidFill>
              </a:rPr>
              <a:t>=Na</a:t>
            </a:r>
            <a:r>
              <a:rPr lang="en-US" altLang="zh-CN" sz="2800" baseline="30000">
                <a:solidFill>
                  <a:schemeClr val="tx1"/>
                </a:solidFill>
              </a:rPr>
              <a:t>+</a:t>
            </a:r>
            <a:r>
              <a:rPr lang="en-US" altLang="zh-CN" sz="2800" baseline="0">
                <a:solidFill>
                  <a:schemeClr val="tx1"/>
                </a:solidFill>
              </a:rPr>
              <a:t> + HCO</a:t>
            </a:r>
            <a:r>
              <a:rPr lang="en-US" altLang="zh-CN" sz="2800" baseline="-25000">
                <a:solidFill>
                  <a:schemeClr val="tx1"/>
                </a:solidFill>
              </a:rPr>
              <a:t>3</a:t>
            </a:r>
            <a:r>
              <a:rPr lang="en-US" altLang="zh-CN" sz="3600" baseline="30000">
                <a:solidFill>
                  <a:schemeClr val="tx1"/>
                </a:solidFill>
              </a:rPr>
              <a:t>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/>
          <p:nvPr/>
        </p:nvGraphicFramePr>
        <p:xfrm>
          <a:off x="757555" y="3638550"/>
          <a:ext cx="7375525" cy="2987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6585"/>
                <a:gridCol w="1829435"/>
                <a:gridCol w="1830070"/>
                <a:gridCol w="1829435"/>
              </a:tblGrid>
              <a:tr h="228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</a:t>
                      </a:r>
                      <a:r>
                        <a:rPr lang="en-US" sz="2800" b="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en-US" sz="2800" b="0" i="1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</a:t>
                      </a:r>
                      <a:r>
                        <a:rPr lang="en-US" sz="2800" b="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en-US" sz="2800" b="0" i="1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(HA)</a:t>
                      </a:r>
                      <a:endParaRPr lang="en-US" altLang="en-US" sz="2800" b="0" i="1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3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 初溶于水时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2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达到电离平衡前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达到电离平衡时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800" b="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33020" y="157480"/>
            <a:ext cx="8825230" cy="3846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800" b="1" baseline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活动二：</a:t>
            </a:r>
            <a:r>
              <a:rPr lang="zh-CN" sz="2800" b="1" baseline="0">
                <a:solidFill>
                  <a:srgbClr val="FF0000"/>
                </a:solidFill>
                <a:ea typeface="黑体" panose="02010609060101010101" pitchFamily="49" charset="-122"/>
                <a:sym typeface="+mn-ea"/>
              </a:rPr>
              <a:t>弱电解质的电离</a:t>
            </a:r>
            <a:r>
              <a:rPr lang="zh-CN" sz="2800" b="1" baseline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平衡的建立与特征</a:t>
            </a:r>
          </a:p>
          <a:p>
            <a:pPr algn="l"/>
            <a:endParaRPr lang="zh-CN" sz="2800" b="1" baseline="0">
              <a:ea typeface="黑体" panose="02010609060101010101" pitchFamily="49" charset="-122"/>
              <a:sym typeface="+mn-ea"/>
            </a:endParaRPr>
          </a:p>
          <a:p>
            <a:pPr algn="l"/>
            <a:r>
              <a:rPr lang="zh-CN" sz="2800" b="1" baseline="0">
                <a:solidFill>
                  <a:schemeClr val="tx1"/>
                </a:solidFill>
                <a:ea typeface="黑体" panose="02010609060101010101" pitchFamily="49" charset="-122"/>
                <a:sym typeface="+mn-ea"/>
              </a:rPr>
              <a:t>思考交流</a:t>
            </a:r>
            <a:r>
              <a:rPr lang="en-US" sz="2800" b="1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1</a:t>
            </a:r>
            <a:r>
              <a:rPr lang="zh-CN" sz="2800" b="1" baseline="0">
                <a:solidFill>
                  <a:schemeClr val="tx1"/>
                </a:solidFill>
                <a:ea typeface="黑体" panose="02010609060101010101" pitchFamily="49" charset="-122"/>
                <a:sym typeface="+mn-ea"/>
              </a:rPr>
              <a:t>：</a:t>
            </a:r>
            <a:r>
              <a:rPr lang="zh-CN" sz="2800" baseline="0">
                <a:solidFill>
                  <a:schemeClr val="tx1"/>
                </a:solidFill>
                <a:sym typeface="+mn-ea"/>
              </a:rPr>
              <a:t>写出弱酸、弱碱的电离方程式。</a:t>
            </a:r>
            <a:endParaRPr lang="en-US" sz="2800" baseline="0">
              <a:solidFill>
                <a:schemeClr val="tx1"/>
              </a:solidFill>
              <a:latin typeface="Times New Roman" panose="02020603050405020304" pitchFamily="18" charset="0"/>
              <a:sym typeface="+mn-ea"/>
            </a:endParaRPr>
          </a:p>
          <a:p>
            <a:r>
              <a:rPr lang="en-US" sz="2800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                      </a:t>
            </a:r>
          </a:p>
          <a:p>
            <a:pPr algn="l"/>
            <a:r>
              <a:rPr lang="en-US" sz="2800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   HA</a:t>
            </a:r>
            <a:r>
              <a:rPr lang="en-US" sz="2800" u="sng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                      </a:t>
            </a:r>
            <a:r>
              <a:rPr lang="en-US" sz="2800" u="sng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</a:t>
            </a:r>
            <a:r>
              <a:rPr lang="en-US" sz="2800" u="sng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   </a:t>
            </a:r>
            <a:r>
              <a:rPr lang="zh-CN" sz="2800" baseline="0">
                <a:solidFill>
                  <a:schemeClr val="tx1"/>
                </a:solidFill>
                <a:sym typeface="+mn-ea"/>
              </a:rPr>
              <a:t>、</a:t>
            </a:r>
            <a:r>
              <a:rPr lang="en-US" sz="2800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BOH </a:t>
            </a:r>
            <a:r>
              <a:rPr lang="en-US" sz="2800" u="sng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                    </a:t>
            </a:r>
            <a:r>
              <a:rPr lang="en-US" sz="2800" u="sng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</a:t>
            </a:r>
            <a:r>
              <a:rPr lang="en-US" sz="2800" u="sng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   </a:t>
            </a:r>
            <a:r>
              <a:rPr lang="en-US" sz="2800" u="sng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</a:t>
            </a:r>
            <a:r>
              <a:rPr lang="en-US" sz="2800" u="sng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      </a:t>
            </a:r>
            <a:endParaRPr lang="zh-CN" sz="2800" baseline="0">
              <a:solidFill>
                <a:schemeClr val="tx1"/>
              </a:solidFill>
              <a:sym typeface="+mn-ea"/>
            </a:endParaRPr>
          </a:p>
          <a:p>
            <a:pPr algn="l"/>
            <a:endParaRPr lang="zh-CN" sz="2800" baseline="0">
              <a:latin typeface="Times New Roman" panose="02020603050405020304" pitchFamily="18" charset="0"/>
              <a:sym typeface="+mn-ea"/>
            </a:endParaRPr>
          </a:p>
          <a:p>
            <a:pPr algn="l"/>
            <a:r>
              <a:rPr lang="zh-CN" sz="2800" b="1" baseline="0">
                <a:solidFill>
                  <a:schemeClr val="tx1"/>
                </a:solidFill>
                <a:ea typeface="黑体" panose="02010609060101010101" pitchFamily="49" charset="-122"/>
                <a:sym typeface="+mn-ea"/>
              </a:rPr>
              <a:t>思考交流</a:t>
            </a:r>
            <a:r>
              <a:rPr lang="en-US" sz="2800" b="1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2</a:t>
            </a:r>
            <a:r>
              <a:rPr lang="zh-CN" sz="2800" b="1" baseline="0">
                <a:solidFill>
                  <a:schemeClr val="tx1"/>
                </a:solidFill>
                <a:ea typeface="黑体" panose="02010609060101010101" pitchFamily="49" charset="-122"/>
                <a:sym typeface="+mn-ea"/>
              </a:rPr>
              <a:t>：</a:t>
            </a:r>
            <a:r>
              <a:rPr lang="zh-CN" sz="2800" baseline="0">
                <a:solidFill>
                  <a:schemeClr val="tx1"/>
                </a:solidFill>
                <a:sym typeface="+mn-ea"/>
              </a:rPr>
              <a:t>填写下表中的空白</a:t>
            </a:r>
            <a:endParaRPr lang="en-US" sz="2800" baseline="0">
              <a:solidFill>
                <a:schemeClr val="tx1"/>
              </a:solidFill>
              <a:latin typeface="Times New Roman" panose="02020603050405020304" pitchFamily="18" charset="0"/>
              <a:sym typeface="+mn-ea"/>
            </a:endParaRPr>
          </a:p>
          <a:p>
            <a:pPr algn="l"/>
            <a:r>
              <a:rPr lang="en-US" sz="2400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                        </a:t>
            </a:r>
            <a:r>
              <a:rPr lang="en-US" sz="2400" b="1" baseline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HA</a:t>
            </a:r>
            <a:r>
              <a:rPr lang="zh-CN" sz="2400" b="1" baseline="0">
                <a:solidFill>
                  <a:schemeClr val="tx1"/>
                </a:solidFill>
                <a:sym typeface="+mn-ea"/>
              </a:rPr>
              <a:t>电离过程中体系各粒子浓度变化</a:t>
            </a:r>
            <a:endParaRPr lang="zh-CN" sz="2800" b="1" baseline="0">
              <a:ea typeface="黑体" panose="02010609060101010101" pitchFamily="49" charset="-122"/>
              <a:sym typeface="+mn-ea"/>
            </a:endParaRPr>
          </a:p>
          <a:p>
            <a:endParaRPr lang="zh-CN" altLang="en-US" sz="2400" baseline="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5" name="组合 25"/>
          <p:cNvGrpSpPr/>
          <p:nvPr/>
        </p:nvGrpSpPr>
        <p:grpSpPr>
          <a:xfrm>
            <a:off x="1017588" y="1904683"/>
            <a:ext cx="3816350" cy="542925"/>
            <a:chOff x="2843808" y="2132856"/>
            <a:chExt cx="3816424" cy="543739"/>
          </a:xfrm>
        </p:grpSpPr>
        <p:sp>
          <p:nvSpPr>
            <p:cNvPr id="10288" name="矩形 13"/>
            <p:cNvSpPr/>
            <p:nvPr/>
          </p:nvSpPr>
          <p:spPr>
            <a:xfrm>
              <a:off x="2843808" y="2132856"/>
              <a:ext cx="3816424" cy="54373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HA         </a:t>
              </a:r>
              <a:r>
                <a:rPr lang="en-US" altLang="zh-CN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H</a:t>
              </a:r>
              <a:r>
                <a:rPr lang="en-US" altLang="zh-CN" b="1" baseline="40000" dirty="0">
                  <a:solidFill>
                    <a:srgbClr val="FF0000"/>
                  </a:solidFill>
                  <a:latin typeface="Arial" panose="020B0604020202020204" pitchFamily="34" charset="0"/>
                </a:rPr>
                <a:t>+ </a:t>
              </a:r>
              <a:r>
                <a:rPr lang="en-US" altLang="zh-CN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+ A</a:t>
              </a:r>
              <a:r>
                <a:rPr lang="en-US" altLang="zh-CN" b="1" baseline="40000" dirty="0">
                  <a:solidFill>
                    <a:srgbClr val="FF0000"/>
                  </a:solidFill>
                  <a:latin typeface="Arial" panose="020B0604020202020204" pitchFamily="34" charset="0"/>
                </a:rPr>
                <a:t>-</a:t>
              </a:r>
              <a:endParaRPr lang="zh-CN" altLang="en-US" b="1" baseline="40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0289" name="Group 11"/>
            <p:cNvGrpSpPr/>
            <p:nvPr/>
          </p:nvGrpSpPr>
          <p:grpSpPr>
            <a:xfrm>
              <a:off x="3563889" y="2132856"/>
              <a:ext cx="720080" cy="288032"/>
              <a:chOff x="0" y="0"/>
              <a:chExt cx="453" cy="224"/>
            </a:xfrm>
          </p:grpSpPr>
          <p:sp>
            <p:nvSpPr>
              <p:cNvPr id="10290" name="Line 12"/>
              <p:cNvSpPr/>
              <p:nvPr/>
            </p:nvSpPr>
            <p:spPr>
              <a:xfrm>
                <a:off x="0" y="79"/>
                <a:ext cx="453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91" name="Line 13"/>
              <p:cNvSpPr/>
              <p:nvPr/>
            </p:nvSpPr>
            <p:spPr>
              <a:xfrm flipH="1" flipV="1">
                <a:off x="317" y="0"/>
                <a:ext cx="136" cy="79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92" name="Line 14"/>
              <p:cNvSpPr/>
              <p:nvPr/>
            </p:nvSpPr>
            <p:spPr>
              <a:xfrm rot="10800000">
                <a:off x="0" y="146"/>
                <a:ext cx="453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93" name="Line 15"/>
              <p:cNvSpPr/>
              <p:nvPr/>
            </p:nvSpPr>
            <p:spPr>
              <a:xfrm rot="10800000" flipH="1" flipV="1">
                <a:off x="1" y="145"/>
                <a:ext cx="136" cy="79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6" name="组合 26"/>
          <p:cNvGrpSpPr/>
          <p:nvPr/>
        </p:nvGrpSpPr>
        <p:grpSpPr>
          <a:xfrm>
            <a:off x="5186363" y="1905000"/>
            <a:ext cx="3671887" cy="542925"/>
            <a:chOff x="2843808" y="2564904"/>
            <a:chExt cx="3672408" cy="543739"/>
          </a:xfrm>
        </p:grpSpPr>
        <p:sp>
          <p:nvSpPr>
            <p:cNvPr id="10282" name="矩形 14"/>
            <p:cNvSpPr/>
            <p:nvPr/>
          </p:nvSpPr>
          <p:spPr>
            <a:xfrm>
              <a:off x="2843808" y="2564904"/>
              <a:ext cx="3672408" cy="54373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BOH        </a:t>
              </a:r>
              <a:r>
                <a:rPr lang="en-US" altLang="zh-CN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B</a:t>
              </a:r>
              <a:r>
                <a:rPr lang="en-US" altLang="zh-CN" b="1" baseline="40000" dirty="0">
                  <a:solidFill>
                    <a:srgbClr val="FF0000"/>
                  </a:solidFill>
                  <a:latin typeface="Arial" panose="020B0604020202020204" pitchFamily="34" charset="0"/>
                </a:rPr>
                <a:t>+ </a:t>
              </a:r>
              <a:r>
                <a:rPr lang="en-US" altLang="zh-CN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+ OH</a:t>
              </a:r>
              <a:r>
                <a:rPr lang="en-US" altLang="zh-CN" b="1" baseline="40000" dirty="0">
                  <a:solidFill>
                    <a:srgbClr val="FF0000"/>
                  </a:solidFill>
                  <a:latin typeface="Arial" panose="020B0604020202020204" pitchFamily="34" charset="0"/>
                </a:rPr>
                <a:t>-</a:t>
              </a:r>
              <a:endParaRPr lang="zh-CN" altLang="en-US" b="1" baseline="40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0283" name="Group 11"/>
            <p:cNvGrpSpPr/>
            <p:nvPr/>
          </p:nvGrpSpPr>
          <p:grpSpPr>
            <a:xfrm>
              <a:off x="3779912" y="2564904"/>
              <a:ext cx="720080" cy="288032"/>
              <a:chOff x="0" y="0"/>
              <a:chExt cx="453" cy="224"/>
            </a:xfrm>
          </p:grpSpPr>
          <p:sp>
            <p:nvSpPr>
              <p:cNvPr id="10284" name="Line 12"/>
              <p:cNvSpPr/>
              <p:nvPr/>
            </p:nvSpPr>
            <p:spPr>
              <a:xfrm>
                <a:off x="0" y="79"/>
                <a:ext cx="453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85" name="Line 13"/>
              <p:cNvSpPr/>
              <p:nvPr/>
            </p:nvSpPr>
            <p:spPr>
              <a:xfrm flipH="1" flipV="1">
                <a:off x="317" y="0"/>
                <a:ext cx="136" cy="79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86" name="Line 14"/>
              <p:cNvSpPr/>
              <p:nvPr/>
            </p:nvSpPr>
            <p:spPr>
              <a:xfrm rot="10800000">
                <a:off x="0" y="146"/>
                <a:ext cx="453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87" name="Line 15"/>
              <p:cNvSpPr/>
              <p:nvPr/>
            </p:nvSpPr>
            <p:spPr>
              <a:xfrm rot="10800000" flipH="1" flipV="1">
                <a:off x="1" y="145"/>
                <a:ext cx="136" cy="79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10" name="文本框 9"/>
          <p:cNvSpPr txBox="1"/>
          <p:nvPr/>
        </p:nvSpPr>
        <p:spPr>
          <a:xfrm>
            <a:off x="3001010" y="5106670"/>
            <a:ext cx="4955366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增大           增大             减小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988310" y="5922645"/>
            <a:ext cx="4968066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不变           不变             不变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82900" y="4224655"/>
            <a:ext cx="5001260" cy="5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</a:t>
            </a:r>
            <a:r>
              <a:rPr lang="en-US" altLang="zh-CN">
                <a:solidFill>
                  <a:srgbClr val="FF0000"/>
                </a:solidFill>
              </a:rPr>
              <a:t>   0                0               </a:t>
            </a:r>
            <a:r>
              <a:rPr lang="zh-CN" altLang="en-US">
                <a:solidFill>
                  <a:srgbClr val="FF0000"/>
                </a:solidFill>
              </a:rPr>
              <a:t>最大</a:t>
            </a: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729105" y="1935480"/>
            <a:ext cx="56851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algn="ctr"/>
            <a:r>
              <a:rPr lang="en-US" sz="2400" b="1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BOH</a:t>
            </a:r>
            <a:r>
              <a:rPr lang="zh-CN" sz="2400" b="1" baseline="0">
                <a:solidFill>
                  <a:schemeClr val="tx1"/>
                </a:solidFill>
                <a:ea typeface="宋体" panose="02010600030101010101" pitchFamily="2" charset="-122"/>
              </a:rPr>
              <a:t>电离过程中体系各粒子浓度变化</a:t>
            </a:r>
            <a:endParaRPr lang="zh-CN" altLang="en-US" sz="2400" b="1" baseline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1196975" y="2529840"/>
          <a:ext cx="6750050" cy="42811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2235"/>
                <a:gridCol w="1633220"/>
                <a:gridCol w="1354455"/>
                <a:gridCol w="1120140"/>
              </a:tblGrid>
              <a:tr h="62357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</a:t>
                      </a:r>
                      <a:r>
                        <a:rPr lang="en-US" sz="2400" b="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en-US" sz="2400" b="0" i="1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(OH</a:t>
                      </a:r>
                      <a:r>
                        <a:rPr lang="en-US" sz="2400" b="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en-US" sz="2400" b="0" i="1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(BOH)</a:t>
                      </a:r>
                      <a:endParaRPr lang="en-US" altLang="en-US" sz="2400" b="0" i="1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873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等体积等浓度B</a:t>
                      </a:r>
                      <a:r>
                        <a:rPr lang="en-US" sz="2400" b="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  </a:t>
                      </a:r>
                    </a:p>
                    <a:p>
                      <a:pPr indent="0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OH</a:t>
                      </a:r>
                      <a:r>
                        <a:rPr lang="en-US" sz="2400" b="0" baseline="30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溶液相混合</a:t>
                      </a:r>
                      <a:r>
                        <a:rPr lang="zh-CN" alt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时</a:t>
                      </a:r>
                      <a:endParaRPr lang="zh-CN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2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sz="2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达到电离平衡前</a:t>
                      </a:r>
                    </a:p>
                    <a:p>
                      <a:pPr indent="0" algn="ctr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9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24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达到电离平衡时</a:t>
                      </a:r>
                      <a:r>
                        <a:rPr lang="en-US" sz="24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indent="0" algn="ctr">
                        <a:buNone/>
                      </a:pPr>
                      <a:endParaRPr lang="en-US" altLang="en-US" sz="2400" b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28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8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不变</a:t>
                      </a:r>
                      <a:r>
                        <a:rPr lang="zh-CN" alt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28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8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不变</a:t>
                      </a: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28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8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不变</a:t>
                      </a: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032000" y="3871913"/>
            <a:ext cx="5080000" cy="3003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sz="105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105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893185" y="3589020"/>
            <a:ext cx="37211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zh-CN" altLang="en-US" sz="3200" baseline="0">
                <a:solidFill>
                  <a:srgbClr val="FF0000"/>
                </a:solidFill>
              </a:rPr>
              <a:t>最大      最大       </a:t>
            </a:r>
            <a:r>
              <a:rPr lang="en-US" altLang="zh-CN" sz="3200" baseline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22725" y="4633595"/>
            <a:ext cx="43554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aseline="0">
                <a:solidFill>
                  <a:srgbClr val="FF0000"/>
                </a:solidFill>
              </a:rPr>
              <a:t>减小       减小    增大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37210" y="341630"/>
            <a:ext cx="64452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600" b="1" baseline="0">
                <a:solidFill>
                  <a:schemeClr val="tx1"/>
                </a:solidFill>
                <a:ea typeface="黑体" panose="02010609060101010101" pitchFamily="49" charset="-122"/>
                <a:sym typeface="+mn-ea"/>
              </a:rPr>
              <a:t>思考交流</a:t>
            </a:r>
            <a:r>
              <a:rPr lang="en-US" sz="3600" b="1" baseline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2</a:t>
            </a:r>
            <a:r>
              <a:rPr lang="zh-CN" sz="3600" b="1" baseline="0">
                <a:solidFill>
                  <a:schemeClr val="tx1"/>
                </a:solidFill>
                <a:ea typeface="黑体" panose="02010609060101010101" pitchFamily="49" charset="-122"/>
                <a:sym typeface="+mn-ea"/>
              </a:rPr>
              <a:t>：</a:t>
            </a:r>
            <a:r>
              <a:rPr lang="zh-CN" sz="3600" baseline="0">
                <a:solidFill>
                  <a:schemeClr val="tx1"/>
                </a:solidFill>
                <a:sym typeface="+mn-ea"/>
              </a:rPr>
              <a:t>填写下表中的空白</a:t>
            </a:r>
            <a:endParaRPr lang="zh-CN" altLang="en-US" sz="3600" baseline="0">
              <a:solidFill>
                <a:schemeClr val="tx1"/>
              </a:solidFill>
              <a:sym typeface="+mn-ea"/>
            </a:endParaRPr>
          </a:p>
        </p:txBody>
      </p:sp>
      <p:grpSp>
        <p:nvGrpSpPr>
          <p:cNvPr id="8" name="组合 26"/>
          <p:cNvGrpSpPr/>
          <p:nvPr/>
        </p:nvGrpSpPr>
        <p:grpSpPr>
          <a:xfrm>
            <a:off x="2869248" y="1261110"/>
            <a:ext cx="3671887" cy="542925"/>
            <a:chOff x="2843808" y="2564904"/>
            <a:chExt cx="3672408" cy="543739"/>
          </a:xfrm>
        </p:grpSpPr>
        <p:sp>
          <p:nvSpPr>
            <p:cNvPr id="10282" name="矩形 14"/>
            <p:cNvSpPr/>
            <p:nvPr/>
          </p:nvSpPr>
          <p:spPr>
            <a:xfrm>
              <a:off x="2843808" y="2564904"/>
              <a:ext cx="3672408" cy="54373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BOH        </a:t>
              </a:r>
              <a:r>
                <a:rPr lang="en-US" altLang="zh-CN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B</a:t>
              </a:r>
              <a:r>
                <a:rPr lang="en-US" altLang="zh-CN" b="1" baseline="40000" dirty="0">
                  <a:solidFill>
                    <a:srgbClr val="FF0000"/>
                  </a:solidFill>
                  <a:latin typeface="Arial" panose="020B0604020202020204" pitchFamily="34" charset="0"/>
                </a:rPr>
                <a:t>+ </a:t>
              </a:r>
              <a:r>
                <a:rPr lang="en-US" altLang="zh-CN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+ OH</a:t>
              </a:r>
              <a:r>
                <a:rPr lang="en-US" altLang="zh-CN" b="1" baseline="40000" dirty="0">
                  <a:solidFill>
                    <a:srgbClr val="FF0000"/>
                  </a:solidFill>
                  <a:latin typeface="Arial" panose="020B0604020202020204" pitchFamily="34" charset="0"/>
                </a:rPr>
                <a:t>-</a:t>
              </a:r>
              <a:endParaRPr lang="zh-CN" altLang="en-US" b="1" baseline="40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0283" name="Group 11"/>
            <p:cNvGrpSpPr/>
            <p:nvPr/>
          </p:nvGrpSpPr>
          <p:grpSpPr>
            <a:xfrm>
              <a:off x="3779912" y="2564904"/>
              <a:ext cx="720080" cy="288032"/>
              <a:chOff x="0" y="0"/>
              <a:chExt cx="453" cy="224"/>
            </a:xfrm>
          </p:grpSpPr>
          <p:sp>
            <p:nvSpPr>
              <p:cNvPr id="10284" name="Line 12"/>
              <p:cNvSpPr/>
              <p:nvPr/>
            </p:nvSpPr>
            <p:spPr>
              <a:xfrm>
                <a:off x="0" y="79"/>
                <a:ext cx="453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85" name="Line 13"/>
              <p:cNvSpPr/>
              <p:nvPr/>
            </p:nvSpPr>
            <p:spPr>
              <a:xfrm flipH="1" flipV="1">
                <a:off x="317" y="0"/>
                <a:ext cx="136" cy="79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86" name="Line 14"/>
              <p:cNvSpPr/>
              <p:nvPr/>
            </p:nvSpPr>
            <p:spPr>
              <a:xfrm rot="10800000">
                <a:off x="0" y="146"/>
                <a:ext cx="453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87" name="Line 15"/>
              <p:cNvSpPr/>
              <p:nvPr/>
            </p:nvSpPr>
            <p:spPr>
              <a:xfrm rot="10800000" flipH="1" flipV="1">
                <a:off x="1" y="145"/>
                <a:ext cx="136" cy="79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800" y="394335"/>
            <a:ext cx="4787900" cy="5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3.</a:t>
            </a:r>
            <a:r>
              <a:rPr lang="zh-CN" altLang="en-US" b="1">
                <a:solidFill>
                  <a:srgbClr val="FF0000"/>
                </a:solidFill>
              </a:rPr>
              <a:t>活动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94690" y="1118235"/>
            <a:ext cx="7981315" cy="15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aseline="0">
                <a:solidFill>
                  <a:schemeClr val="tx1"/>
                </a:solidFill>
              </a:rPr>
              <a:t>画出CH</a:t>
            </a:r>
            <a:r>
              <a:rPr lang="zh-CN" altLang="en-US" sz="3200" baseline="-25000">
                <a:solidFill>
                  <a:schemeClr val="tx1"/>
                </a:solidFill>
              </a:rPr>
              <a:t>3</a:t>
            </a:r>
            <a:r>
              <a:rPr lang="zh-CN" altLang="en-US" sz="3200" baseline="0">
                <a:solidFill>
                  <a:schemeClr val="tx1"/>
                </a:solidFill>
              </a:rPr>
              <a:t>COOH溶解于水建立电离平衡的过程下列有关图像。</a:t>
            </a:r>
          </a:p>
          <a:p>
            <a:r>
              <a:rPr lang="zh-CN" altLang="en-US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0" name="图片 10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95" y="2170430"/>
            <a:ext cx="6911975" cy="360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Group 2"/>
          <p:cNvGrpSpPr/>
          <p:nvPr/>
        </p:nvGrpSpPr>
        <p:grpSpPr>
          <a:xfrm>
            <a:off x="1498600" y="3935730"/>
            <a:ext cx="2118360" cy="723900"/>
            <a:chOff x="0" y="0"/>
            <a:chExt cx="2994" cy="910"/>
          </a:xfrm>
        </p:grpSpPr>
        <p:sp>
          <p:nvSpPr>
            <p:cNvPr id="6" name="Arc 3"/>
            <p:cNvSpPr/>
            <p:nvPr/>
          </p:nvSpPr>
          <p:spPr>
            <a:xfrm rot="10800000">
              <a:off x="0" y="0"/>
              <a:ext cx="1134" cy="910"/>
            </a:xfrm>
            <a:custGeom>
              <a:avLst/>
              <a:gdLst>
                <a:gd name="txL" fmla="*/ 0 w 21600"/>
                <a:gd name="txT" fmla="*/ 0 h 21683"/>
                <a:gd name="txR" fmla="*/ 21600 w 21600"/>
                <a:gd name="txB" fmla="*/ 21683 h 21683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83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2"/>
                  </a:cubicBezTo>
                </a:path>
                <a:path w="21600" h="21683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2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4"/>
            <p:cNvSpPr/>
            <p:nvPr/>
          </p:nvSpPr>
          <p:spPr>
            <a:xfrm>
              <a:off x="1134" y="907"/>
              <a:ext cx="186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8" name="Group 17"/>
          <p:cNvGrpSpPr/>
          <p:nvPr/>
        </p:nvGrpSpPr>
        <p:grpSpPr>
          <a:xfrm>
            <a:off x="1498600" y="4657090"/>
            <a:ext cx="2232660" cy="617220"/>
            <a:chOff x="0" y="0"/>
            <a:chExt cx="2954" cy="1089"/>
          </a:xfrm>
        </p:grpSpPr>
        <p:sp>
          <p:nvSpPr>
            <p:cNvPr id="8212" name="Arc 18"/>
            <p:cNvSpPr/>
            <p:nvPr/>
          </p:nvSpPr>
          <p:spPr>
            <a:xfrm rot="-10800000" flipV="1">
              <a:off x="0" y="0"/>
              <a:ext cx="1089" cy="1089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3" name="Line 19"/>
            <p:cNvSpPr/>
            <p:nvPr/>
          </p:nvSpPr>
          <p:spPr>
            <a:xfrm>
              <a:off x="1094" y="0"/>
              <a:ext cx="186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97885" y="4428490"/>
            <a:ext cx="333375" cy="457200"/>
          </a:xfrm>
          <a:prstGeom prst="rect">
            <a:avLst/>
          </a:prstGeom>
        </p:spPr>
      </p:pic>
      <p:grpSp>
        <p:nvGrpSpPr>
          <p:cNvPr id="14" name="Group 2"/>
          <p:cNvGrpSpPr/>
          <p:nvPr/>
        </p:nvGrpSpPr>
        <p:grpSpPr>
          <a:xfrm>
            <a:off x="3838575" y="3974465"/>
            <a:ext cx="1951990" cy="706755"/>
            <a:chOff x="0" y="0"/>
            <a:chExt cx="2994" cy="910"/>
          </a:xfrm>
        </p:grpSpPr>
        <p:sp>
          <p:nvSpPr>
            <p:cNvPr id="15" name="Arc 3"/>
            <p:cNvSpPr/>
            <p:nvPr/>
          </p:nvSpPr>
          <p:spPr>
            <a:xfrm rot="10800000">
              <a:off x="0" y="0"/>
              <a:ext cx="1134" cy="910"/>
            </a:xfrm>
            <a:custGeom>
              <a:avLst/>
              <a:gdLst>
                <a:gd name="txL" fmla="*/ 0 w 21600"/>
                <a:gd name="txT" fmla="*/ 0 h 21683"/>
                <a:gd name="txR" fmla="*/ 21600 w 21600"/>
                <a:gd name="txB" fmla="*/ 21683 h 21683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83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2"/>
                  </a:cubicBezTo>
                </a:path>
                <a:path w="21600" h="21683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2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4"/>
            <p:cNvSpPr/>
            <p:nvPr/>
          </p:nvSpPr>
          <p:spPr>
            <a:xfrm>
              <a:off x="1134" y="907"/>
              <a:ext cx="186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6010275" y="4600575"/>
            <a:ext cx="1748155" cy="645160"/>
            <a:chOff x="0" y="0"/>
            <a:chExt cx="2954" cy="1089"/>
          </a:xfrm>
        </p:grpSpPr>
        <p:sp>
          <p:nvSpPr>
            <p:cNvPr id="18" name="Arc 18"/>
            <p:cNvSpPr/>
            <p:nvPr/>
          </p:nvSpPr>
          <p:spPr>
            <a:xfrm rot="-10800000" flipV="1">
              <a:off x="0" y="0"/>
              <a:ext cx="1089" cy="1089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19"/>
            <p:cNvSpPr/>
            <p:nvPr/>
          </p:nvSpPr>
          <p:spPr>
            <a:xfrm>
              <a:off x="1094" y="0"/>
              <a:ext cx="186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047875" y="2747963"/>
            <a:ext cx="4752975" cy="1444625"/>
            <a:chOff x="0" y="0"/>
            <a:chExt cx="2994" cy="910"/>
          </a:xfrm>
        </p:grpSpPr>
        <p:sp>
          <p:nvSpPr>
            <p:cNvPr id="8218" name="Arc 3"/>
            <p:cNvSpPr/>
            <p:nvPr/>
          </p:nvSpPr>
          <p:spPr>
            <a:xfrm rot="10800000">
              <a:off x="0" y="0"/>
              <a:ext cx="1134" cy="910"/>
            </a:xfrm>
            <a:custGeom>
              <a:avLst/>
              <a:gdLst>
                <a:gd name="txL" fmla="*/ 0 w 21600"/>
                <a:gd name="txT" fmla="*/ 0 h 21683"/>
                <a:gd name="txR" fmla="*/ 21600 w 21600"/>
                <a:gd name="txB" fmla="*/ 21683 h 21683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83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2"/>
                  </a:cubicBezTo>
                </a:path>
                <a:path w="21600" h="21683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2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9" name="Line 4"/>
            <p:cNvSpPr/>
            <p:nvPr/>
          </p:nvSpPr>
          <p:spPr>
            <a:xfrm>
              <a:off x="1134" y="907"/>
              <a:ext cx="186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3" name="Group 5"/>
          <p:cNvGrpSpPr/>
          <p:nvPr/>
        </p:nvGrpSpPr>
        <p:grpSpPr>
          <a:xfrm>
            <a:off x="754063" y="2171700"/>
            <a:ext cx="1293812" cy="3744913"/>
            <a:chOff x="0" y="0"/>
            <a:chExt cx="815" cy="2359"/>
          </a:xfrm>
        </p:grpSpPr>
        <p:sp>
          <p:nvSpPr>
            <p:cNvPr id="8216" name="Line 6"/>
            <p:cNvSpPr/>
            <p:nvPr/>
          </p:nvSpPr>
          <p:spPr>
            <a:xfrm flipV="1">
              <a:off x="815" y="0"/>
              <a:ext cx="0" cy="2359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arrow" w="sm" len="lg"/>
            </a:ln>
          </p:spPr>
        </p:sp>
        <p:sp>
          <p:nvSpPr>
            <p:cNvPr id="8217" name="Text Box 7"/>
            <p:cNvSpPr txBox="1"/>
            <p:nvPr/>
          </p:nvSpPr>
          <p:spPr>
            <a:xfrm>
              <a:off x="0" y="36"/>
              <a:ext cx="77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800" b="1" baseline="0" dirty="0">
                  <a:solidFill>
                    <a:schemeClr val="tx1"/>
                  </a:solidFill>
                  <a:latin typeface="Times New Roman" panose="02020603050405020304" pitchFamily="18" charset="0"/>
                  <a:ea typeface="华文中宋" panose="02010600040101010101" pitchFamily="2" charset="-122"/>
                </a:rPr>
                <a:t>V</a:t>
              </a:r>
              <a:r>
                <a:rPr lang="zh-CN" altLang="en-US" sz="2400" b="1" baseline="0" dirty="0">
                  <a:solidFill>
                    <a:schemeClr val="tx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(速率)</a:t>
              </a:r>
              <a:endParaRPr lang="el-GR" altLang="en-US" sz="2400" b="1" baseline="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4" name="Group 8"/>
          <p:cNvGrpSpPr/>
          <p:nvPr/>
        </p:nvGrpSpPr>
        <p:grpSpPr>
          <a:xfrm>
            <a:off x="1978025" y="5916613"/>
            <a:ext cx="5691188" cy="590550"/>
            <a:chOff x="0" y="0"/>
            <a:chExt cx="3585" cy="372"/>
          </a:xfrm>
        </p:grpSpPr>
        <p:sp>
          <p:nvSpPr>
            <p:cNvPr id="8214" name="Line 9"/>
            <p:cNvSpPr/>
            <p:nvPr/>
          </p:nvSpPr>
          <p:spPr>
            <a:xfrm>
              <a:off x="0" y="0"/>
              <a:ext cx="3312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arrow" w="med" len="lg"/>
            </a:ln>
          </p:spPr>
        </p:sp>
        <p:sp>
          <p:nvSpPr>
            <p:cNvPr id="8215" name="Text Box 10"/>
            <p:cNvSpPr txBox="1"/>
            <p:nvPr/>
          </p:nvSpPr>
          <p:spPr>
            <a:xfrm>
              <a:off x="2677" y="45"/>
              <a:ext cx="9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zh-CN" sz="2800" b="1" baseline="0" dirty="0">
                  <a:solidFill>
                    <a:schemeClr val="tx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t </a:t>
              </a:r>
              <a:r>
                <a:rPr lang="zh-CN" altLang="zh-CN" sz="2400" b="1" baseline="0" dirty="0">
                  <a:solidFill>
                    <a:schemeClr val="tx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(</a:t>
              </a:r>
              <a:r>
                <a:rPr lang="zh-CN" altLang="en-US" sz="2400" b="1" baseline="0" dirty="0">
                  <a:solidFill>
                    <a:schemeClr val="tx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时间</a:t>
              </a:r>
              <a:r>
                <a:rPr lang="zh-CN" altLang="zh-CN" sz="2400" b="1" baseline="0" dirty="0">
                  <a:solidFill>
                    <a:schemeClr val="tx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)</a:t>
              </a:r>
            </a:p>
          </p:txBody>
        </p:sp>
      </p:grpSp>
      <p:sp>
        <p:nvSpPr>
          <p:cNvPr id="27659" name="Text Box 11"/>
          <p:cNvSpPr txBox="1"/>
          <p:nvPr/>
        </p:nvSpPr>
        <p:spPr>
          <a:xfrm>
            <a:off x="2266950" y="3248025"/>
            <a:ext cx="102806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zh-CN" sz="2800" b="1" baseline="0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V</a:t>
            </a:r>
            <a:r>
              <a:rPr lang="zh-CN" altLang="en-US" sz="2400" b="1" baseline="0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电离</a:t>
            </a:r>
          </a:p>
        </p:txBody>
      </p:sp>
      <p:sp>
        <p:nvSpPr>
          <p:cNvPr id="27660" name="Text Box 12"/>
          <p:cNvSpPr txBox="1"/>
          <p:nvPr/>
        </p:nvSpPr>
        <p:spPr>
          <a:xfrm>
            <a:off x="2338388" y="4691063"/>
            <a:ext cx="1027112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zh-CN" sz="2800" b="1" baseline="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V</a:t>
            </a:r>
            <a:r>
              <a:rPr lang="zh-CN" altLang="en-US" sz="2400" b="1" baseline="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结合</a:t>
            </a:r>
          </a:p>
        </p:txBody>
      </p:sp>
      <p:sp>
        <p:nvSpPr>
          <p:cNvPr id="27661" name="Text Box 13"/>
          <p:cNvSpPr txBox="1"/>
          <p:nvPr/>
        </p:nvSpPr>
        <p:spPr>
          <a:xfrm>
            <a:off x="3994150" y="3597275"/>
            <a:ext cx="3098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zh-CN" sz="2800" b="1" baseline="0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V</a:t>
            </a:r>
            <a:r>
              <a:rPr lang="zh-CN" altLang="en-US" sz="2800" b="1" baseline="0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电离＝</a:t>
            </a:r>
            <a:r>
              <a:rPr lang="zh-CN" altLang="zh-CN" sz="2800" b="1" baseline="0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V</a:t>
            </a:r>
            <a:r>
              <a:rPr lang="zh-CN" altLang="en-US" sz="2800" b="1" baseline="0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结合</a:t>
            </a:r>
            <a:r>
              <a:rPr lang="en-US" altLang="zh-CN" sz="2800" b="1" baseline="0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≠ </a:t>
            </a:r>
            <a:r>
              <a:rPr lang="zh-CN" altLang="zh-CN" sz="2800" b="1" baseline="0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zh-CN" sz="1800" baseline="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zh-CN" altLang="zh-CN" sz="3200" b="1" baseline="0" dirty="0">
              <a:solidFill>
                <a:srgbClr val="FF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62" name="Line 14"/>
          <p:cNvSpPr/>
          <p:nvPr/>
        </p:nvSpPr>
        <p:spPr>
          <a:xfrm>
            <a:off x="3706813" y="4187825"/>
            <a:ext cx="0" cy="1728788"/>
          </a:xfrm>
          <a:prstGeom prst="line">
            <a:avLst/>
          </a:prstGeom>
          <a:ln w="2222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27663" name="Text Box 15"/>
          <p:cNvSpPr txBox="1"/>
          <p:nvPr/>
        </p:nvSpPr>
        <p:spPr>
          <a:xfrm>
            <a:off x="3543300" y="5930900"/>
            <a:ext cx="5953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zh-CN" sz="3600" b="1" baseline="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t</a:t>
            </a:r>
            <a:r>
              <a:rPr lang="zh-CN" altLang="zh-CN" sz="2400" b="1" baseline="0" dirty="0"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4110038" y="4187825"/>
            <a:ext cx="262255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200" b="1" kern="1200" cap="none" spc="0" normalizeH="0" baseline="0" noProof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华文新魏" panose="02010800040101010101" pitchFamily="2" charset="-122"/>
                <a:cs typeface="+mn-cs"/>
              </a:rPr>
              <a:t>电离平衡状态</a:t>
            </a:r>
          </a:p>
        </p:txBody>
      </p:sp>
      <p:grpSp>
        <p:nvGrpSpPr>
          <p:cNvPr id="5" name="Group 17"/>
          <p:cNvGrpSpPr/>
          <p:nvPr/>
        </p:nvGrpSpPr>
        <p:grpSpPr>
          <a:xfrm>
            <a:off x="2047875" y="4187825"/>
            <a:ext cx="4689475" cy="1728788"/>
            <a:chOff x="0" y="0"/>
            <a:chExt cx="2954" cy="1089"/>
          </a:xfrm>
        </p:grpSpPr>
        <p:sp>
          <p:nvSpPr>
            <p:cNvPr id="8212" name="Arc 18"/>
            <p:cNvSpPr/>
            <p:nvPr/>
          </p:nvSpPr>
          <p:spPr>
            <a:xfrm rot="-10800000" flipV="1">
              <a:off x="0" y="0"/>
              <a:ext cx="1089" cy="1089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3" name="Line 19"/>
            <p:cNvSpPr/>
            <p:nvPr/>
          </p:nvSpPr>
          <p:spPr>
            <a:xfrm>
              <a:off x="1094" y="0"/>
              <a:ext cx="186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8204" name="Text Box 20"/>
          <p:cNvSpPr txBox="1"/>
          <p:nvPr/>
        </p:nvSpPr>
        <p:spPr>
          <a:xfrm>
            <a:off x="2000250" y="285750"/>
            <a:ext cx="4894263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baseline="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弱电解质电离的</a:t>
            </a:r>
            <a:r>
              <a:rPr lang="zh-CN" altLang="zh-CN" sz="3600" b="1" baseline="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V-t</a:t>
            </a:r>
            <a:r>
              <a:rPr lang="zh-CN" altLang="en-US" sz="3600" b="1" baseline="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图像</a:t>
            </a:r>
          </a:p>
        </p:txBody>
      </p:sp>
      <p:grpSp>
        <p:nvGrpSpPr>
          <p:cNvPr id="8205" name="Group 4"/>
          <p:cNvGrpSpPr/>
          <p:nvPr/>
        </p:nvGrpSpPr>
        <p:grpSpPr>
          <a:xfrm>
            <a:off x="928688" y="1000125"/>
            <a:ext cx="7632700" cy="641350"/>
            <a:chOff x="0" y="0"/>
            <a:chExt cx="4808" cy="404"/>
          </a:xfrm>
        </p:grpSpPr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4808" cy="40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defTabSz="914400" eaLnBrk="1" hangingPunct="1"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zh-CN" sz="3600" b="1" kern="1200" cap="none" spc="0" normalizeH="0" baseline="0" noProof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  </a:t>
              </a:r>
              <a:r>
                <a:rPr kumimoji="0" lang="zh-CN" altLang="zh-CN" sz="3600" b="1" kern="1200" cap="none" spc="0" normalizeH="0" baseline="0" noProof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CH</a:t>
              </a:r>
              <a:r>
                <a:rPr kumimoji="0" lang="zh-CN" altLang="zh-CN" sz="3600" b="1" kern="1200" cap="none" spc="0" normalizeH="0" baseline="-25000" noProof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3</a:t>
              </a:r>
              <a:r>
                <a:rPr kumimoji="0" lang="zh-CN" altLang="zh-CN" sz="3600" b="1" kern="1200" cap="none" spc="0" normalizeH="0" baseline="0" noProof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COOH              CH</a:t>
              </a:r>
              <a:r>
                <a:rPr kumimoji="0" lang="zh-CN" altLang="zh-CN" sz="3600" b="1" kern="1200" cap="none" spc="0" normalizeH="0" baseline="-25000" noProof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3</a:t>
              </a:r>
              <a:r>
                <a:rPr kumimoji="0" lang="zh-CN" altLang="zh-CN" sz="3600" b="1" kern="1200" cap="none" spc="0" normalizeH="0" baseline="0" noProof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COO </a:t>
              </a:r>
              <a:r>
                <a:rPr kumimoji="0" lang="zh-CN" altLang="zh-CN" sz="3600" b="1" kern="1200" cap="none" spc="0" normalizeH="0" baseline="30000" noProof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- </a:t>
              </a:r>
              <a:r>
                <a:rPr kumimoji="0" lang="zh-CN" altLang="zh-CN" sz="3600" b="1" kern="1200" cap="none" spc="0" normalizeH="0" baseline="0" noProof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+ H</a:t>
              </a:r>
              <a:r>
                <a:rPr kumimoji="0" lang="zh-CN" altLang="zh-CN" sz="3600" b="1" kern="1200" cap="none" spc="0" normalizeH="0" baseline="30000" noProof="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+</a:t>
              </a:r>
            </a:p>
          </p:txBody>
        </p:sp>
        <p:grpSp>
          <p:nvGrpSpPr>
            <p:cNvPr id="8207" name="Group 6"/>
            <p:cNvGrpSpPr/>
            <p:nvPr/>
          </p:nvGrpSpPr>
          <p:grpSpPr>
            <a:xfrm>
              <a:off x="1848" y="136"/>
              <a:ext cx="601" cy="106"/>
              <a:chOff x="0" y="0"/>
              <a:chExt cx="476" cy="106"/>
            </a:xfrm>
          </p:grpSpPr>
          <p:sp>
            <p:nvSpPr>
              <p:cNvPr id="8208" name="Line 7"/>
              <p:cNvSpPr/>
              <p:nvPr/>
            </p:nvSpPr>
            <p:spPr>
              <a:xfrm>
                <a:off x="0" y="76"/>
                <a:ext cx="476" cy="1"/>
              </a:xfrm>
              <a:prstGeom prst="line">
                <a:avLst/>
              </a:prstGeom>
              <a:ln w="23876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209" name="Line 8"/>
              <p:cNvSpPr/>
              <p:nvPr/>
            </p:nvSpPr>
            <p:spPr>
              <a:xfrm>
                <a:off x="0" y="30"/>
                <a:ext cx="476" cy="1"/>
              </a:xfrm>
              <a:prstGeom prst="line">
                <a:avLst/>
              </a:prstGeom>
              <a:ln w="23876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210" name="未知"/>
              <p:cNvSpPr/>
              <p:nvPr/>
            </p:nvSpPr>
            <p:spPr>
              <a:xfrm>
                <a:off x="0" y="76"/>
                <a:ext cx="149" cy="30"/>
              </a:xfrm>
              <a:custGeom>
                <a:avLst/>
                <a:gdLst>
                  <a:gd name="txL" fmla="*/ 0 w 149"/>
                  <a:gd name="txT" fmla="*/ 0 h 30"/>
                  <a:gd name="txR" fmla="*/ 149 w 149"/>
                  <a:gd name="txB" fmla="*/ 30 h 30"/>
                </a:gdLst>
                <a:ahLst/>
                <a:cxnLst>
                  <a:cxn ang="0">
                    <a:pos x="0" y="0"/>
                  </a:cxn>
                  <a:cxn ang="0">
                    <a:pos x="119" y="0"/>
                  </a:cxn>
                  <a:cxn ang="0">
                    <a:pos x="149" y="30"/>
                  </a:cxn>
                  <a:cxn ang="0">
                    <a:pos x="0" y="0"/>
                  </a:cxn>
                </a:cxnLst>
                <a:rect l="txL" t="txT" r="txR" b="txB"/>
                <a:pathLst>
                  <a:path w="149" h="30">
                    <a:moveTo>
                      <a:pt x="0" y="0"/>
                    </a:moveTo>
                    <a:lnTo>
                      <a:pt x="119" y="0"/>
                    </a:lnTo>
                    <a:lnTo>
                      <a:pt x="149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>
                  <a:alpha val="100000"/>
                </a:srgbClr>
              </a:solidFill>
              <a:ln w="23876" cap="flat" cmpd="sng">
                <a:solidFill>
                  <a:srgbClr val="0000FF">
                    <a:alpha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1" name="未知"/>
              <p:cNvSpPr/>
              <p:nvPr/>
            </p:nvSpPr>
            <p:spPr>
              <a:xfrm>
                <a:off x="327" y="0"/>
                <a:ext cx="149" cy="30"/>
              </a:xfrm>
              <a:custGeom>
                <a:avLst/>
                <a:gdLst>
                  <a:gd name="txL" fmla="*/ 0 w 149"/>
                  <a:gd name="txT" fmla="*/ 0 h 30"/>
                  <a:gd name="txR" fmla="*/ 149 w 149"/>
                  <a:gd name="txB" fmla="*/ 30 h 30"/>
                </a:gdLst>
                <a:ahLst/>
                <a:cxnLst>
                  <a:cxn ang="0">
                    <a:pos x="149" y="30"/>
                  </a:cxn>
                  <a:cxn ang="0">
                    <a:pos x="30" y="30"/>
                  </a:cxn>
                  <a:cxn ang="0">
                    <a:pos x="0" y="0"/>
                  </a:cxn>
                  <a:cxn ang="0">
                    <a:pos x="149" y="30"/>
                  </a:cxn>
                </a:cxnLst>
                <a:rect l="txL" t="txT" r="txR" b="txB"/>
                <a:pathLst>
                  <a:path w="149" h="30">
                    <a:moveTo>
                      <a:pt x="149" y="30"/>
                    </a:moveTo>
                    <a:lnTo>
                      <a:pt x="30" y="30"/>
                    </a:lnTo>
                    <a:lnTo>
                      <a:pt x="0" y="0"/>
                    </a:lnTo>
                    <a:lnTo>
                      <a:pt x="149" y="30"/>
                    </a:lnTo>
                    <a:close/>
                  </a:path>
                </a:pathLst>
              </a:custGeom>
              <a:solidFill>
                <a:srgbClr val="0000FF">
                  <a:alpha val="100000"/>
                </a:srgbClr>
              </a:solidFill>
              <a:ln w="23876" cap="flat" cmpd="sng">
                <a:solidFill>
                  <a:srgbClr val="0000FF">
                    <a:alpha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9" grpId="0"/>
      <p:bldP spid="27660" grpId="0"/>
      <p:bldP spid="27661" grpId="0"/>
      <p:bldP spid="27663" grpId="0"/>
      <p:bldP spid="2766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2610" y="250825"/>
            <a:ext cx="8848090" cy="698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aseline="0">
                <a:solidFill>
                  <a:schemeClr val="tx1"/>
                </a:solidFill>
              </a:rPr>
              <a:t>4．</a:t>
            </a:r>
            <a:r>
              <a:rPr lang="zh-CN" altLang="en-US" sz="3200" b="1" baseline="0">
                <a:solidFill>
                  <a:srgbClr val="FF0000"/>
                </a:solidFill>
                <a:sym typeface="+mn-ea"/>
              </a:rPr>
              <a:t>电离平衡</a:t>
            </a:r>
            <a:r>
              <a:rPr lang="zh-CN" altLang="en-US" sz="3200" baseline="0">
                <a:solidFill>
                  <a:schemeClr val="tx1"/>
                </a:solidFill>
                <a:sym typeface="+mn-ea"/>
              </a:rPr>
              <a:t>：</a:t>
            </a: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r>
              <a:rPr lang="zh-CN" altLang="en-US" sz="3200" baseline="0">
                <a:solidFill>
                  <a:schemeClr val="tx1"/>
                </a:solidFill>
              </a:rPr>
              <a:t> 在一定条件下</a:t>
            </a:r>
            <a:r>
              <a:rPr lang="en-US" altLang="zh-CN" sz="3200" baseline="0">
                <a:solidFill>
                  <a:schemeClr val="tx1"/>
                </a:solidFill>
              </a:rPr>
              <a:t>(</a:t>
            </a:r>
            <a:r>
              <a:rPr lang="zh-CN" altLang="en-US" sz="3200" baseline="0">
                <a:solidFill>
                  <a:schemeClr val="tx1"/>
                </a:solidFill>
              </a:rPr>
              <a:t>温度、浓度</a:t>
            </a:r>
            <a:r>
              <a:rPr lang="en-US" altLang="zh-CN" sz="3200" baseline="0">
                <a:solidFill>
                  <a:schemeClr val="tx1"/>
                </a:solidFill>
              </a:rPr>
              <a:t>),</a:t>
            </a:r>
            <a:r>
              <a:rPr lang="zh-CN" altLang="en-US" sz="3200" baseline="0">
                <a:solidFill>
                  <a:schemeClr val="tx1"/>
                </a:solidFill>
              </a:rPr>
              <a:t>电解质分子                                         </a:t>
            </a:r>
          </a:p>
          <a:p>
            <a:r>
              <a:rPr lang="zh-CN" altLang="en-US" sz="3200" u="sng" baseline="0">
                <a:solidFill>
                  <a:schemeClr val="tx1"/>
                </a:solidFill>
              </a:rPr>
              <a:t>                    </a:t>
            </a:r>
            <a:r>
              <a:rPr lang="zh-CN" altLang="en-US" sz="3200" baseline="0">
                <a:solidFill>
                  <a:schemeClr val="tx1"/>
                </a:solidFill>
              </a:rPr>
              <a:t>的速率和离子重新</a:t>
            </a:r>
            <a:r>
              <a:rPr lang="zh-CN" altLang="en-US" sz="3200" u="sng" baseline="0">
                <a:solidFill>
                  <a:schemeClr val="tx1"/>
                </a:solidFill>
              </a:rPr>
              <a:t>              </a:t>
            </a:r>
          </a:p>
          <a:p>
            <a:r>
              <a:rPr lang="zh-CN" altLang="en-US" sz="3200" u="sng" baseline="0">
                <a:solidFill>
                  <a:schemeClr val="tx1"/>
                </a:solidFill>
              </a:rPr>
              <a:t>                     </a:t>
            </a:r>
            <a:r>
              <a:rPr lang="zh-CN" altLang="en-US" sz="3200" baseline="0">
                <a:solidFill>
                  <a:schemeClr val="tx1"/>
                </a:solidFill>
              </a:rPr>
              <a:t>的速率相等时的状态，叫</a:t>
            </a:r>
          </a:p>
          <a:p>
            <a:r>
              <a:rPr lang="zh-CN" altLang="en-US" sz="3200" baseline="0">
                <a:solidFill>
                  <a:schemeClr val="tx1"/>
                </a:solidFill>
              </a:rPr>
              <a:t> 做电离平衡。</a:t>
            </a: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r>
              <a:rPr lang="zh-CN" altLang="en-US" sz="3200" baseline="0">
                <a:solidFill>
                  <a:schemeClr val="tx1"/>
                </a:solidFill>
              </a:rPr>
              <a:t>电离平衡研究对象：								</a:t>
            </a:r>
          </a:p>
          <a:p>
            <a:endParaRPr lang="zh-CN" altLang="en-US" sz="3200" baseline="0">
              <a:solidFill>
                <a:schemeClr val="tx1"/>
              </a:solidFill>
            </a:endParaRPr>
          </a:p>
          <a:p>
            <a:r>
              <a:rPr lang="zh-CN" altLang="en-US" sz="3200" baseline="0">
                <a:solidFill>
                  <a:schemeClr val="tx1"/>
                </a:solidFill>
              </a:rPr>
              <a:t>电离平衡实质：									</a:t>
            </a:r>
          </a:p>
          <a:p>
            <a:r>
              <a:rPr lang="zh-CN" altLang="en-US" sz="3200" baseline="0">
                <a:solidFill>
                  <a:schemeClr val="tx1"/>
                </a:solidFill>
              </a:rPr>
              <a:t>电离平衡特征：									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62610" y="1814830"/>
            <a:ext cx="2470150" cy="5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电离生成离子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62345" y="1814830"/>
            <a:ext cx="3808095" cy="1850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结合成弱</a:t>
            </a:r>
          </a:p>
          <a:p>
            <a:endParaRPr lang="zh-CN" altLang="en-US">
              <a:solidFill>
                <a:srgbClr val="FF0000"/>
              </a:solidFill>
            </a:endParaRPr>
          </a:p>
          <a:p>
            <a:endParaRPr lang="zh-CN" altLang="en-US">
              <a:solidFill>
                <a:srgbClr val="FF0000"/>
              </a:solidFill>
            </a:endParaRPr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055" y="3707765"/>
            <a:ext cx="717994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                  </a:t>
            </a:r>
            <a:r>
              <a:rPr lang="zh-CN" altLang="en-US" sz="3200" baseline="0">
                <a:solidFill>
                  <a:srgbClr val="FF0000"/>
                </a:solidFill>
              </a:rPr>
              <a:t>一定温度和浓度时，</a:t>
            </a:r>
            <a:r>
              <a:rPr lang="zh-CN" altLang="en-US" sz="3200" baseline="0">
                <a:solidFill>
                  <a:srgbClr val="FF0000"/>
                </a:solidFill>
                <a:sym typeface="+mn-ea"/>
              </a:rPr>
              <a:t>弱  </a:t>
            </a:r>
          </a:p>
          <a:p>
            <a:r>
              <a:rPr lang="zh-CN" altLang="en-US" sz="3200" baseline="0">
                <a:solidFill>
                  <a:srgbClr val="FF0000"/>
                </a:solidFill>
                <a:sym typeface="+mn-ea"/>
              </a:rPr>
              <a:t>                  </a:t>
            </a:r>
            <a:r>
              <a:rPr lang="zh-CN" altLang="en-US" sz="3200" baseline="0">
                <a:solidFill>
                  <a:srgbClr val="FF0000"/>
                </a:solidFill>
              </a:rPr>
              <a:t>电解质的电离与生成这</a:t>
            </a:r>
          </a:p>
          <a:p>
            <a:r>
              <a:rPr lang="zh-CN" altLang="en-US" sz="3200" baseline="0">
                <a:solidFill>
                  <a:srgbClr val="FF0000"/>
                </a:solidFill>
              </a:rPr>
              <a:t>                  一可逆过程</a:t>
            </a:r>
          </a:p>
          <a:p>
            <a:r>
              <a:rPr lang="en-US" altLang="zh-CN" sz="3200" baseline="0">
                <a:solidFill>
                  <a:srgbClr val="FF0000"/>
                </a:solidFill>
              </a:rPr>
              <a:t>            v</a:t>
            </a:r>
            <a:r>
              <a:rPr lang="zh-CN" altLang="en-US" sz="3200" baseline="0">
                <a:solidFill>
                  <a:srgbClr val="FF0000"/>
                </a:solidFill>
              </a:rPr>
              <a:t>（电离）</a:t>
            </a:r>
            <a:r>
              <a:rPr lang="en-US" altLang="zh-CN" sz="3200" baseline="0">
                <a:solidFill>
                  <a:srgbClr val="FF0000"/>
                </a:solidFill>
              </a:rPr>
              <a:t>=v</a:t>
            </a:r>
            <a:r>
              <a:rPr lang="zh-CN" altLang="en-US" sz="3200" baseline="0">
                <a:solidFill>
                  <a:srgbClr val="FF0000"/>
                </a:solidFill>
              </a:rPr>
              <a:t>（结合）</a:t>
            </a:r>
          </a:p>
          <a:p>
            <a:endParaRPr lang="zh-CN" altLang="en-US" sz="3200" baseline="0">
              <a:solidFill>
                <a:srgbClr val="FF0000"/>
              </a:solidFill>
            </a:endParaRPr>
          </a:p>
          <a:p>
            <a:r>
              <a:rPr lang="zh-CN" altLang="en-US" sz="3200" baseline="0">
                <a:solidFill>
                  <a:srgbClr val="FF0000"/>
                </a:solidFill>
              </a:rPr>
              <a:t>           逆、等、动、定、变</a:t>
            </a:r>
          </a:p>
        </p:txBody>
      </p:sp>
      <p:pic>
        <p:nvPicPr>
          <p:cNvPr id="3076" name="Picture 27" descr="http://img.zwbk.org/baike/spic/2011/08/04/20110804111824578_4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3175"/>
            <a:ext cx="1019175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62610" y="2195195"/>
            <a:ext cx="26276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aseline="0">
                <a:solidFill>
                  <a:srgbClr val="FF0000"/>
                </a:solidFill>
              </a:rPr>
              <a:t>电解质的分子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管人员">
  <a:themeElements>
    <a:clrScheme name="主管人员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主管人员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主管人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40</TotalTime>
  <Words>811</Words>
  <Application>Microsoft Office PowerPoint</Application>
  <PresentationFormat>全屏显示(4:3)</PresentationFormat>
  <Paragraphs>292</Paragraphs>
  <Slides>17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主管人员</vt:lpstr>
      <vt:lpstr>双流区崔正淳名师工作室 公开课课件 </vt:lpstr>
      <vt:lpstr>第三章 水溶液中的离子平衡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</dc:creator>
  <cp:lastModifiedBy>Administrator</cp:lastModifiedBy>
  <cp:revision>674</cp:revision>
  <dcterms:created xsi:type="dcterms:W3CDTF">2008-03-25T15:54:00Z</dcterms:created>
  <dcterms:modified xsi:type="dcterms:W3CDTF">2018-10-15T02:40:05Z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